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0" r:id="rId4"/>
    <p:sldId id="263" r:id="rId5"/>
    <p:sldId id="264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D53"/>
    <a:srgbClr val="5428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1159B-AD7A-4728-A828-B98896783198}" type="datetimeFigureOut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FDAC1-95DB-4275-9F43-17FA08440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92F6F-E2BD-4A56-B3EF-BF84855F3C7E}" type="datetimeFigureOut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7D8C3-C2BA-472C-B297-FC32EA6B9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05EC0-770E-4DCD-B342-B8DCF59DB346}" type="datetimeFigureOut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592DD-19BF-496E-B105-8793CA005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A5DA1-9D48-483A-A232-81710AA99485}" type="datetimeFigureOut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11DAF-03B6-4106-8EF2-CDAAEC238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CF2FD-8340-422D-8EFB-2EC2F5802BA2}" type="datetimeFigureOut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CCBDE-718E-48F4-876B-99FD91870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B22C6-AC44-40C8-A618-25E71926CC8D}" type="datetimeFigureOut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20AEC-60FD-488A-A13F-80F9E636B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66653-BCC7-47D4-8109-786A8BADEFC2}" type="datetimeFigureOut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B0A85-54CF-4763-B823-B56CA5629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F45D4-BC51-401B-B5A3-1A9DF56E70F3}" type="datetimeFigureOut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46A0C-2DF2-4CA0-B940-7D96E7A72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7053F-BBB3-494E-84EA-1BBFA1C80707}" type="datetimeFigureOut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1C868-B373-4BE2-A5F1-48697BDD3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0E391-1A6A-4A08-8095-609FB31943E4}" type="datetimeFigureOut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E648-8819-42FB-9DE2-D26D95A02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933CE-C639-4CCC-BA8C-B921B31F54B2}" type="datetimeFigureOut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85960-BED1-4036-B3F2-F85E5E2BF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1F434B-127F-43BF-9541-2BD917F73BBA}" type="datetimeFigureOut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2BA6BD-CD45-4FB8-B926-7DC2D27C8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4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2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Интерактивный кроссворд</a:t>
            </a:r>
            <a:endParaRPr lang="ru-RU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3729226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79D53"/>
                </a:solidFill>
                <a:latin typeface="Comic Sans MS" pitchFamily="66" charset="0"/>
              </a:rPr>
              <a:t>3 класс</a:t>
            </a:r>
            <a:endParaRPr lang="ru-RU" sz="4000" b="1" dirty="0">
              <a:solidFill>
                <a:srgbClr val="F79D53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988840"/>
            <a:ext cx="7704856" cy="180020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75723"/>
              </a:avLst>
            </a:prstTxWarp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Comic Sans MS" pitchFamily="66" charset="0"/>
              </a:rPr>
              <a:t>Словарные слова</a:t>
            </a:r>
            <a:endParaRPr lang="ru-RU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572000" y="4797152"/>
            <a:ext cx="41036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МБОУ «СОШ №8» г. Нижнекамска</a:t>
            </a:r>
          </a:p>
          <a:p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Ефимова Ирина Николаевна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4643438" y="188913"/>
            <a:ext cx="4392612" cy="6480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7950" y="188913"/>
            <a:ext cx="4392613" cy="6480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250825" y="115888"/>
            <a:ext cx="424973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Вопросы по горизонтали:</a:t>
            </a: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395288" y="765175"/>
            <a:ext cx="3744912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1. Бусы красные висят,</a:t>
            </a:r>
          </a:p>
          <a:p>
            <a:r>
              <a:rPr lang="ru-RU" sz="2000"/>
              <a:t>    Из кустов на нас глядят,</a:t>
            </a:r>
          </a:p>
          <a:p>
            <a:r>
              <a:rPr lang="ru-RU" sz="2000"/>
              <a:t>    Очень любят бусы эти</a:t>
            </a:r>
          </a:p>
          <a:p>
            <a:r>
              <a:rPr lang="ru-RU" sz="2000"/>
              <a:t>    Дети, птицы и медведи.</a:t>
            </a:r>
          </a:p>
          <a:p>
            <a:endParaRPr lang="ru-RU" sz="2000"/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179388" y="2301875"/>
            <a:ext cx="38877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2. Что за чудо – синий дом!</a:t>
            </a:r>
          </a:p>
          <a:p>
            <a:r>
              <a:rPr lang="ru-RU" sz="2000"/>
              <a:t>    Ребятишек много в нём,</a:t>
            </a:r>
          </a:p>
          <a:p>
            <a:r>
              <a:rPr lang="ru-RU" sz="2000"/>
              <a:t>    Носит обувь из резины</a:t>
            </a:r>
          </a:p>
          <a:p>
            <a:r>
              <a:rPr lang="ru-RU" sz="2000"/>
              <a:t>    И питается бензином.</a:t>
            </a:r>
          </a:p>
          <a:p>
            <a:endParaRPr lang="ru-RU" sz="2000"/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827088" y="3670300"/>
            <a:ext cx="367347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3. Начало – нота,</a:t>
            </a:r>
          </a:p>
          <a:p>
            <a:r>
              <a:rPr lang="ru-RU" sz="2000"/>
              <a:t>    Потом, оленье украшение,</a:t>
            </a:r>
          </a:p>
          <a:p>
            <a:r>
              <a:rPr lang="ru-RU" sz="2000"/>
              <a:t>    А вместе – место</a:t>
            </a:r>
          </a:p>
          <a:p>
            <a:r>
              <a:rPr lang="ru-RU" sz="2000"/>
              <a:t>    Оживлённого движения.</a:t>
            </a:r>
          </a:p>
          <a:p>
            <a:endParaRPr lang="ru-RU" sz="2000"/>
          </a:p>
        </p:txBody>
      </p: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215900" y="5157788"/>
            <a:ext cx="4068763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4. Все обходят это место:</a:t>
            </a:r>
          </a:p>
          <a:p>
            <a:r>
              <a:rPr lang="ru-RU" sz="2000"/>
              <a:t>    Здесь земле, как будто тесно;</a:t>
            </a:r>
          </a:p>
          <a:p>
            <a:r>
              <a:rPr lang="ru-RU" sz="2000"/>
              <a:t>    Здесь осока, кочки, мхи … </a:t>
            </a:r>
          </a:p>
          <a:p>
            <a:r>
              <a:rPr lang="ru-RU" sz="2000"/>
              <a:t>    Нет опоры для ноги.</a:t>
            </a:r>
          </a:p>
          <a:p>
            <a:endParaRPr lang="ru-RU" sz="2000"/>
          </a:p>
        </p:txBody>
      </p:sp>
      <p:sp>
        <p:nvSpPr>
          <p:cNvPr id="4105" name="TextBox 9"/>
          <p:cNvSpPr txBox="1">
            <a:spLocks noChangeArrowheads="1"/>
          </p:cNvSpPr>
          <p:nvPr/>
        </p:nvSpPr>
        <p:spPr bwMode="auto">
          <a:xfrm>
            <a:off x="5148263" y="188913"/>
            <a:ext cx="3995737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5. Я зашёл в зелёный дом</a:t>
            </a:r>
          </a:p>
          <a:p>
            <a:r>
              <a:rPr lang="ru-RU" sz="2000"/>
              <a:t>    И недолго пробыл в нём.</a:t>
            </a:r>
          </a:p>
          <a:p>
            <a:r>
              <a:rPr lang="ru-RU" sz="2000"/>
              <a:t>    Оказался этот дом</a:t>
            </a:r>
          </a:p>
          <a:p>
            <a:r>
              <a:rPr lang="ru-RU" sz="2000"/>
              <a:t>    Быстро в городе другом.</a:t>
            </a:r>
          </a:p>
          <a:p>
            <a:endParaRPr lang="ru-RU" sz="2000"/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4787900" y="1693863"/>
            <a:ext cx="381635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6. Кто альбом раскрасит наш?</a:t>
            </a:r>
          </a:p>
          <a:p>
            <a:r>
              <a:rPr lang="ru-RU" sz="2000"/>
              <a:t>    Ну, конечно, … .</a:t>
            </a:r>
          </a:p>
          <a:p>
            <a:endParaRPr lang="ru-RU" sz="2000"/>
          </a:p>
        </p:txBody>
      </p:sp>
      <p:sp>
        <p:nvSpPr>
          <p:cNvPr id="4107" name="TextBox 11"/>
          <p:cNvSpPr txBox="1">
            <a:spLocks noChangeArrowheads="1"/>
          </p:cNvSpPr>
          <p:nvPr/>
        </p:nvSpPr>
        <p:spPr bwMode="auto">
          <a:xfrm>
            <a:off x="5795963" y="2517775"/>
            <a:ext cx="36718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7. По полю рыщет,</a:t>
            </a:r>
          </a:p>
          <a:p>
            <a:r>
              <a:rPr lang="ru-RU" sz="2000"/>
              <a:t>    Поёт да свищет,</a:t>
            </a:r>
          </a:p>
          <a:p>
            <a:r>
              <a:rPr lang="ru-RU" sz="2000"/>
              <a:t>    Деревья ломает,</a:t>
            </a:r>
          </a:p>
          <a:p>
            <a:r>
              <a:rPr lang="ru-RU" sz="2000"/>
              <a:t>    К земле преклоняет.</a:t>
            </a:r>
          </a:p>
          <a:p>
            <a:endParaRPr lang="ru-RU" sz="2000"/>
          </a:p>
        </p:txBody>
      </p:sp>
      <p:sp>
        <p:nvSpPr>
          <p:cNvPr id="4108" name="TextBox 12"/>
          <p:cNvSpPr txBox="1">
            <a:spLocks noChangeArrowheads="1"/>
          </p:cNvSpPr>
          <p:nvPr/>
        </p:nvSpPr>
        <p:spPr bwMode="auto">
          <a:xfrm>
            <a:off x="4716463" y="3886200"/>
            <a:ext cx="4103687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8. У косого нет берлоги,</a:t>
            </a:r>
          </a:p>
          <a:p>
            <a:r>
              <a:rPr lang="ru-RU" sz="2000"/>
              <a:t>    Не нужна ему нора.</a:t>
            </a:r>
          </a:p>
          <a:p>
            <a:r>
              <a:rPr lang="ru-RU" sz="2000"/>
              <a:t>    От врагов спасают ноги,</a:t>
            </a:r>
          </a:p>
          <a:p>
            <a:r>
              <a:rPr lang="ru-RU" sz="2000"/>
              <a:t>    А от голода – кора.</a:t>
            </a:r>
          </a:p>
          <a:p>
            <a:endParaRPr lang="ru-RU" sz="2000"/>
          </a:p>
        </p:txBody>
      </p:sp>
      <p:sp>
        <p:nvSpPr>
          <p:cNvPr id="4109" name="TextBox 13"/>
          <p:cNvSpPr txBox="1">
            <a:spLocks noChangeArrowheads="1"/>
          </p:cNvSpPr>
          <p:nvPr/>
        </p:nvSpPr>
        <p:spPr bwMode="auto">
          <a:xfrm>
            <a:off x="4716463" y="5365750"/>
            <a:ext cx="44640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9. Стоит Алёна –    платок зелёный,</a:t>
            </a:r>
          </a:p>
          <a:p>
            <a:r>
              <a:rPr lang="ru-RU" sz="2000"/>
              <a:t>    Тонкий стан, белый сарафан.</a:t>
            </a:r>
          </a:p>
          <a:p>
            <a:endParaRPr lang="ru-RU" sz="2000"/>
          </a:p>
        </p:txBody>
      </p:sp>
      <p:pic>
        <p:nvPicPr>
          <p:cNvPr id="4110" name="Picture 2" descr="http://my-shop.ru/_files/product/2/67/665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349500"/>
            <a:ext cx="11525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дроф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4005064"/>
            <a:ext cx="622300" cy="58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4643438" y="188913"/>
            <a:ext cx="4392612" cy="6480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7950" y="188913"/>
            <a:ext cx="4392613" cy="6480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TextBox 14"/>
          <p:cNvSpPr txBox="1">
            <a:spLocks noChangeArrowheads="1"/>
          </p:cNvSpPr>
          <p:nvPr/>
        </p:nvSpPr>
        <p:spPr bwMode="auto">
          <a:xfrm>
            <a:off x="611188" y="115888"/>
            <a:ext cx="331311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/>
              <a:t>Вопросы по вертикали:</a:t>
            </a:r>
          </a:p>
        </p:txBody>
      </p:sp>
      <p:sp>
        <p:nvSpPr>
          <p:cNvPr id="5125" name="TextBox 15"/>
          <p:cNvSpPr txBox="1">
            <a:spLocks noChangeArrowheads="1"/>
          </p:cNvSpPr>
          <p:nvPr/>
        </p:nvSpPr>
        <p:spPr bwMode="auto">
          <a:xfrm>
            <a:off x="250825" y="620713"/>
            <a:ext cx="42497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10. Рядом с дворником шагаю,</a:t>
            </a:r>
          </a:p>
          <a:p>
            <a:r>
              <a:rPr lang="ru-RU" sz="2000"/>
              <a:t>       Разгребаю снег кругом,</a:t>
            </a:r>
          </a:p>
          <a:p>
            <a:r>
              <a:rPr lang="ru-RU" sz="2000"/>
              <a:t>       И ребятам помогаю</a:t>
            </a:r>
          </a:p>
          <a:p>
            <a:r>
              <a:rPr lang="ru-RU" sz="2000"/>
              <a:t>       Делать гору, строить дом.</a:t>
            </a:r>
          </a:p>
          <a:p>
            <a:endParaRPr lang="ru-RU" sz="2000"/>
          </a:p>
        </p:txBody>
      </p:sp>
      <p:sp>
        <p:nvSpPr>
          <p:cNvPr id="5126" name="TextBox 16"/>
          <p:cNvSpPr txBox="1">
            <a:spLocks noChangeArrowheads="1"/>
          </p:cNvSpPr>
          <p:nvPr/>
        </p:nvSpPr>
        <p:spPr bwMode="auto">
          <a:xfrm>
            <a:off x="684213" y="2033588"/>
            <a:ext cx="43195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11. Когда я молод был –</a:t>
            </a:r>
          </a:p>
          <a:p>
            <a:r>
              <a:rPr lang="ru-RU" sz="2000"/>
              <a:t>      Светло светил,</a:t>
            </a:r>
          </a:p>
          <a:p>
            <a:r>
              <a:rPr lang="ru-RU" sz="2000"/>
              <a:t>      Под старость стал –</a:t>
            </a:r>
          </a:p>
          <a:p>
            <a:r>
              <a:rPr lang="ru-RU" sz="2000"/>
              <a:t>      Меркнуть стал.</a:t>
            </a:r>
          </a:p>
        </p:txBody>
      </p:sp>
      <p:sp>
        <p:nvSpPr>
          <p:cNvPr id="5127" name="TextBox 17"/>
          <p:cNvSpPr txBox="1">
            <a:spLocks noChangeArrowheads="1"/>
          </p:cNvSpPr>
          <p:nvPr/>
        </p:nvSpPr>
        <p:spPr bwMode="auto">
          <a:xfrm>
            <a:off x="250825" y="3421063"/>
            <a:ext cx="41767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12. Жидко, а не вода,</a:t>
            </a:r>
          </a:p>
          <a:p>
            <a:r>
              <a:rPr lang="ru-RU" sz="2000"/>
              <a:t>       Бело, а не снег.</a:t>
            </a:r>
          </a:p>
          <a:p>
            <a:endParaRPr lang="ru-RU" sz="2000"/>
          </a:p>
        </p:txBody>
      </p:sp>
      <p:sp>
        <p:nvSpPr>
          <p:cNvPr id="5128" name="TextBox 18"/>
          <p:cNvSpPr txBox="1">
            <a:spLocks noChangeArrowheads="1"/>
          </p:cNvSpPr>
          <p:nvPr/>
        </p:nvSpPr>
        <p:spPr bwMode="auto">
          <a:xfrm>
            <a:off x="539750" y="4462463"/>
            <a:ext cx="4103688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13. Многолюден, шумен, молод,</a:t>
            </a:r>
          </a:p>
          <a:p>
            <a:r>
              <a:rPr lang="ru-RU" sz="2000"/>
              <a:t>       Под землёй грохочет город,</a:t>
            </a:r>
          </a:p>
          <a:p>
            <a:r>
              <a:rPr lang="ru-RU" sz="2000"/>
              <a:t>       А дома с народом тут</a:t>
            </a:r>
          </a:p>
          <a:p>
            <a:r>
              <a:rPr lang="ru-RU" sz="2000"/>
              <a:t>       Вдоль по улице бегут.</a:t>
            </a:r>
          </a:p>
          <a:p>
            <a:endParaRPr lang="ru-RU" sz="2000"/>
          </a:p>
        </p:txBody>
      </p:sp>
      <p:sp>
        <p:nvSpPr>
          <p:cNvPr id="5129" name="TextBox 19"/>
          <p:cNvSpPr txBox="1">
            <a:spLocks noChangeArrowheads="1"/>
          </p:cNvSpPr>
          <p:nvPr/>
        </p:nvSpPr>
        <p:spPr bwMode="auto">
          <a:xfrm>
            <a:off x="179388" y="5778500"/>
            <a:ext cx="417671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14. На жарком солнышке подсох</a:t>
            </a:r>
          </a:p>
          <a:p>
            <a:r>
              <a:rPr lang="ru-RU" sz="2000"/>
              <a:t>       И рвётся из стручков … .</a:t>
            </a:r>
          </a:p>
          <a:p>
            <a:r>
              <a:rPr lang="ru-RU" sz="2000"/>
              <a:t> </a:t>
            </a:r>
          </a:p>
          <a:p>
            <a:endParaRPr lang="ru-RU" sz="2000"/>
          </a:p>
        </p:txBody>
      </p:sp>
      <p:sp>
        <p:nvSpPr>
          <p:cNvPr id="5130" name="TextBox 20"/>
          <p:cNvSpPr txBox="1">
            <a:spLocks noChangeArrowheads="1"/>
          </p:cNvSpPr>
          <p:nvPr/>
        </p:nvSpPr>
        <p:spPr bwMode="auto">
          <a:xfrm>
            <a:off x="4787900" y="285750"/>
            <a:ext cx="453707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15. Красный нос в землю врос,</a:t>
            </a:r>
          </a:p>
          <a:p>
            <a:r>
              <a:rPr lang="ru-RU" sz="2000"/>
              <a:t>       А зелёный хвост снаружи,</a:t>
            </a:r>
          </a:p>
          <a:p>
            <a:r>
              <a:rPr lang="ru-RU" sz="2000"/>
              <a:t>       Нам зелёный хвост не нужен,</a:t>
            </a:r>
          </a:p>
          <a:p>
            <a:r>
              <a:rPr lang="ru-RU" sz="2000"/>
              <a:t>       Нужен только красный нос.</a:t>
            </a:r>
          </a:p>
          <a:p>
            <a:endParaRPr lang="ru-RU" sz="2000"/>
          </a:p>
        </p:txBody>
      </p:sp>
      <p:sp>
        <p:nvSpPr>
          <p:cNvPr id="5131" name="TextBox 21"/>
          <p:cNvSpPr txBox="1">
            <a:spLocks noChangeArrowheads="1"/>
          </p:cNvSpPr>
          <p:nvPr/>
        </p:nvSpPr>
        <p:spPr bwMode="auto">
          <a:xfrm>
            <a:off x="4572000" y="1797050"/>
            <a:ext cx="45370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16. Не ботинки, не сапожки,</a:t>
            </a:r>
          </a:p>
          <a:p>
            <a:r>
              <a:rPr lang="ru-RU" sz="2000"/>
              <a:t>       Но их тоже носят ножки.</a:t>
            </a:r>
          </a:p>
          <a:p>
            <a:r>
              <a:rPr lang="ru-RU" sz="2000"/>
              <a:t>       В них мы бегаем зимой:</a:t>
            </a:r>
          </a:p>
          <a:p>
            <a:r>
              <a:rPr lang="ru-RU" sz="2000"/>
              <a:t>       Утром – в школу, днём – домой.</a:t>
            </a:r>
          </a:p>
          <a:p>
            <a:endParaRPr lang="ru-RU" sz="2000"/>
          </a:p>
        </p:txBody>
      </p:sp>
      <p:sp>
        <p:nvSpPr>
          <p:cNvPr id="5132" name="TextBox 22"/>
          <p:cNvSpPr txBox="1">
            <a:spLocks noChangeArrowheads="1"/>
          </p:cNvSpPr>
          <p:nvPr/>
        </p:nvSpPr>
        <p:spPr bwMode="auto">
          <a:xfrm>
            <a:off x="5508625" y="3357563"/>
            <a:ext cx="360045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17. Без окон, без дверей, </a:t>
            </a:r>
          </a:p>
          <a:p>
            <a:r>
              <a:rPr lang="ru-RU" sz="2000"/>
              <a:t>       Полна горница людей.</a:t>
            </a:r>
          </a:p>
          <a:p>
            <a:endParaRPr lang="ru-RU" sz="2000"/>
          </a:p>
        </p:txBody>
      </p:sp>
      <p:sp>
        <p:nvSpPr>
          <p:cNvPr id="5133" name="TextBox 23"/>
          <p:cNvSpPr txBox="1">
            <a:spLocks noChangeArrowheads="1"/>
          </p:cNvSpPr>
          <p:nvPr/>
        </p:nvSpPr>
        <p:spPr bwMode="auto">
          <a:xfrm>
            <a:off x="4932363" y="4365625"/>
            <a:ext cx="39957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18. Окраской сероватая,</a:t>
            </a:r>
          </a:p>
          <a:p>
            <a:r>
              <a:rPr lang="ru-RU" sz="2000"/>
              <a:t>       Повадкой вороватая,</a:t>
            </a:r>
          </a:p>
          <a:p>
            <a:r>
              <a:rPr lang="ru-RU" sz="2000"/>
              <a:t>       Крикунья хрипловатая – </a:t>
            </a:r>
          </a:p>
          <a:p>
            <a:r>
              <a:rPr lang="ru-RU" sz="2000"/>
              <a:t>       Известная персона.</a:t>
            </a:r>
          </a:p>
          <a:p>
            <a:r>
              <a:rPr lang="ru-RU" sz="2000"/>
              <a:t>       Это … .</a:t>
            </a:r>
          </a:p>
          <a:p>
            <a:endParaRPr lang="ru-RU" sz="2000"/>
          </a:p>
        </p:txBody>
      </p:sp>
      <p:pic>
        <p:nvPicPr>
          <p:cNvPr id="5134" name="Picture 2" descr="http://my-shop.ru/_files/product/2/67/665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786063"/>
            <a:ext cx="12954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дроф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5733256"/>
            <a:ext cx="622300" cy="58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Box 164"/>
          <p:cNvSpPr txBox="1">
            <a:spLocks noChangeArrowheads="1"/>
          </p:cNvSpPr>
          <p:nvPr/>
        </p:nvSpPr>
        <p:spPr bwMode="auto">
          <a:xfrm>
            <a:off x="33338" y="142875"/>
            <a:ext cx="47529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Начало – нота,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Потом, оленье украшение,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А вместе – место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Оживлённого движения.</a:t>
            </a:r>
          </a:p>
        </p:txBody>
      </p:sp>
      <p:grpSp>
        <p:nvGrpSpPr>
          <p:cNvPr id="6147" name="Группа 13"/>
          <p:cNvGrpSpPr>
            <a:grpSpLocks/>
          </p:cNvGrpSpPr>
          <p:nvPr/>
        </p:nvGrpSpPr>
        <p:grpSpPr bwMode="auto">
          <a:xfrm>
            <a:off x="5795963" y="3789363"/>
            <a:ext cx="2160587" cy="431800"/>
            <a:chOff x="251520" y="764704"/>
            <a:chExt cx="2160240" cy="43204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51520" y="764704"/>
              <a:ext cx="431731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83251" y="764704"/>
              <a:ext cx="431731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114981" y="764704"/>
              <a:ext cx="433317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548299" y="764704"/>
              <a:ext cx="431731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980029" y="764704"/>
              <a:ext cx="431731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148" name="Группа 19"/>
          <p:cNvGrpSpPr>
            <a:grpSpLocks/>
          </p:cNvGrpSpPr>
          <p:nvPr/>
        </p:nvGrpSpPr>
        <p:grpSpPr bwMode="auto">
          <a:xfrm rot="5400000">
            <a:off x="7523956" y="2061369"/>
            <a:ext cx="2160588" cy="431800"/>
            <a:chOff x="251520" y="764704"/>
            <a:chExt cx="2160240" cy="43204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251520" y="764704"/>
              <a:ext cx="431730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83250" y="764704"/>
              <a:ext cx="431730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114981" y="764704"/>
              <a:ext cx="433318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548299" y="764704"/>
              <a:ext cx="431730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980030" y="764704"/>
              <a:ext cx="431730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149" name="Группа 33"/>
          <p:cNvGrpSpPr>
            <a:grpSpLocks/>
          </p:cNvGrpSpPr>
          <p:nvPr/>
        </p:nvGrpSpPr>
        <p:grpSpPr bwMode="auto">
          <a:xfrm>
            <a:off x="5795963" y="2060575"/>
            <a:ext cx="3024187" cy="431800"/>
            <a:chOff x="251520" y="764704"/>
            <a:chExt cx="3024336" cy="432048"/>
          </a:xfrm>
        </p:grpSpPr>
        <p:grpSp>
          <p:nvGrpSpPr>
            <p:cNvPr id="6465" name="Группа 6"/>
            <p:cNvGrpSpPr>
              <a:grpSpLocks/>
            </p:cNvGrpSpPr>
            <p:nvPr/>
          </p:nvGrpSpPr>
          <p:grpSpPr bwMode="auto">
            <a:xfrm>
              <a:off x="251520" y="764704"/>
              <a:ext cx="2160240" cy="432048"/>
              <a:chOff x="251520" y="764704"/>
              <a:chExt cx="2160240" cy="432048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251520" y="764704"/>
                <a:ext cx="431821" cy="43204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683341" y="764704"/>
                <a:ext cx="431821" cy="43204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1115162" y="764704"/>
                <a:ext cx="433408" cy="43204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1548571" y="764704"/>
                <a:ext cx="431821" cy="43204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1980392" y="764704"/>
                <a:ext cx="431821" cy="43204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32" name="Прямоугольник 31"/>
            <p:cNvSpPr/>
            <p:nvPr/>
          </p:nvSpPr>
          <p:spPr>
            <a:xfrm>
              <a:off x="2844035" y="764704"/>
              <a:ext cx="431821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412213" y="764704"/>
              <a:ext cx="431821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150" name="Группа 41"/>
          <p:cNvGrpSpPr>
            <a:grpSpLocks/>
          </p:cNvGrpSpPr>
          <p:nvPr/>
        </p:nvGrpSpPr>
        <p:grpSpPr bwMode="auto">
          <a:xfrm>
            <a:off x="5795963" y="765175"/>
            <a:ext cx="431800" cy="2592388"/>
            <a:chOff x="5652120" y="1628800"/>
            <a:chExt cx="432048" cy="2592288"/>
          </a:xfrm>
        </p:grpSpPr>
        <p:grpSp>
          <p:nvGrpSpPr>
            <p:cNvPr id="6458" name="Группа 34"/>
            <p:cNvGrpSpPr>
              <a:grpSpLocks/>
            </p:cNvGrpSpPr>
            <p:nvPr/>
          </p:nvGrpSpPr>
          <p:grpSpPr bwMode="auto">
            <a:xfrm rot="5400000">
              <a:off x="4788024" y="2924944"/>
              <a:ext cx="2160240" cy="432048"/>
              <a:chOff x="251520" y="764704"/>
              <a:chExt cx="2160240" cy="432048"/>
            </a:xfrm>
          </p:grpSpPr>
          <p:sp>
            <p:nvSpPr>
              <p:cNvPr id="36" name="Прямоугольник 35"/>
              <p:cNvSpPr/>
              <p:nvPr/>
            </p:nvSpPr>
            <p:spPr>
              <a:xfrm>
                <a:off x="251256" y="764703"/>
                <a:ext cx="431783" cy="43204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683039" y="764703"/>
                <a:ext cx="431783" cy="43204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1114822" y="764703"/>
                <a:ext cx="433371" cy="43204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1548194" y="764703"/>
                <a:ext cx="431783" cy="43204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1979977" y="764703"/>
                <a:ext cx="431783" cy="43204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41" name="Прямоугольник 40"/>
            <p:cNvSpPr/>
            <p:nvPr/>
          </p:nvSpPr>
          <p:spPr>
            <a:xfrm>
              <a:off x="5652120" y="1628800"/>
              <a:ext cx="432048" cy="43178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151" name="Группа 42"/>
          <p:cNvGrpSpPr>
            <a:grpSpLocks/>
          </p:cNvGrpSpPr>
          <p:nvPr/>
        </p:nvGrpSpPr>
        <p:grpSpPr bwMode="auto">
          <a:xfrm>
            <a:off x="7092950" y="1628775"/>
            <a:ext cx="431800" cy="2592388"/>
            <a:chOff x="5652120" y="1628800"/>
            <a:chExt cx="432048" cy="2592288"/>
          </a:xfrm>
        </p:grpSpPr>
        <p:grpSp>
          <p:nvGrpSpPr>
            <p:cNvPr id="6451" name="Группа 34"/>
            <p:cNvGrpSpPr>
              <a:grpSpLocks/>
            </p:cNvGrpSpPr>
            <p:nvPr/>
          </p:nvGrpSpPr>
          <p:grpSpPr bwMode="auto">
            <a:xfrm rot="5400000">
              <a:off x="4788024" y="2924944"/>
              <a:ext cx="2160240" cy="432048"/>
              <a:chOff x="251520" y="764704"/>
              <a:chExt cx="2160240" cy="432048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251256" y="764703"/>
                <a:ext cx="431783" cy="43204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683039" y="764703"/>
                <a:ext cx="431783" cy="43204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1114822" y="764703"/>
                <a:ext cx="433371" cy="43204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1548194" y="764703"/>
                <a:ext cx="431783" cy="43204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1979977" y="764703"/>
                <a:ext cx="431783" cy="43204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45" name="Прямоугольник 44"/>
            <p:cNvSpPr/>
            <p:nvPr/>
          </p:nvSpPr>
          <p:spPr>
            <a:xfrm>
              <a:off x="5652120" y="1628800"/>
              <a:ext cx="432048" cy="43178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152" name="Группа 7"/>
          <p:cNvGrpSpPr>
            <a:grpSpLocks/>
          </p:cNvGrpSpPr>
          <p:nvPr/>
        </p:nvGrpSpPr>
        <p:grpSpPr bwMode="auto">
          <a:xfrm>
            <a:off x="4932363" y="765175"/>
            <a:ext cx="2160587" cy="431800"/>
            <a:chOff x="251520" y="764704"/>
            <a:chExt cx="2160240" cy="43204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51520" y="764704"/>
              <a:ext cx="431731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83251" y="764704"/>
              <a:ext cx="431731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114981" y="764704"/>
              <a:ext cx="433317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548299" y="764704"/>
              <a:ext cx="431731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980029" y="764704"/>
              <a:ext cx="431731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7092950" y="765175"/>
            <a:ext cx="431800" cy="431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grpSp>
        <p:nvGrpSpPr>
          <p:cNvPr id="6154" name="Группа 52"/>
          <p:cNvGrpSpPr>
            <a:grpSpLocks/>
          </p:cNvGrpSpPr>
          <p:nvPr/>
        </p:nvGrpSpPr>
        <p:grpSpPr bwMode="auto">
          <a:xfrm>
            <a:off x="5795963" y="3789363"/>
            <a:ext cx="431800" cy="2592387"/>
            <a:chOff x="5652120" y="1628800"/>
            <a:chExt cx="432048" cy="2592288"/>
          </a:xfrm>
        </p:grpSpPr>
        <p:grpSp>
          <p:nvGrpSpPr>
            <p:cNvPr id="6439" name="Группа 34"/>
            <p:cNvGrpSpPr>
              <a:grpSpLocks/>
            </p:cNvGrpSpPr>
            <p:nvPr/>
          </p:nvGrpSpPr>
          <p:grpSpPr bwMode="auto">
            <a:xfrm rot="5400000">
              <a:off x="4788024" y="2924944"/>
              <a:ext cx="2160240" cy="432048"/>
              <a:chOff x="251520" y="764704"/>
              <a:chExt cx="2160240" cy="432048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251256" y="764705"/>
                <a:ext cx="431783" cy="43204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683039" y="764705"/>
                <a:ext cx="431783" cy="43204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1114823" y="764705"/>
                <a:ext cx="433370" cy="43204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1548193" y="764705"/>
                <a:ext cx="431783" cy="43204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1979976" y="764705"/>
                <a:ext cx="431783" cy="43204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55" name="Прямоугольник 54"/>
            <p:cNvSpPr/>
            <p:nvPr/>
          </p:nvSpPr>
          <p:spPr>
            <a:xfrm>
              <a:off x="5652120" y="1628800"/>
              <a:ext cx="432048" cy="43178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155" name="Группа 60"/>
          <p:cNvGrpSpPr>
            <a:grpSpLocks/>
          </p:cNvGrpSpPr>
          <p:nvPr/>
        </p:nvGrpSpPr>
        <p:grpSpPr bwMode="auto">
          <a:xfrm>
            <a:off x="3671888" y="5949950"/>
            <a:ext cx="2555875" cy="431800"/>
            <a:chOff x="0" y="1052736"/>
            <a:chExt cx="2555776" cy="432048"/>
          </a:xfrm>
        </p:grpSpPr>
        <p:grpSp>
          <p:nvGrpSpPr>
            <p:cNvPr id="6432" name="Группа 7"/>
            <p:cNvGrpSpPr>
              <a:grpSpLocks/>
            </p:cNvGrpSpPr>
            <p:nvPr/>
          </p:nvGrpSpPr>
          <p:grpSpPr bwMode="auto">
            <a:xfrm>
              <a:off x="0" y="1052736"/>
              <a:ext cx="2160240" cy="432048"/>
              <a:chOff x="251520" y="764704"/>
              <a:chExt cx="2160240" cy="432048"/>
            </a:xfrm>
          </p:grpSpPr>
          <p:sp>
            <p:nvSpPr>
              <p:cNvPr id="64" name="Прямоугольник 63"/>
              <p:cNvSpPr/>
              <p:nvPr/>
            </p:nvSpPr>
            <p:spPr>
              <a:xfrm>
                <a:off x="251520" y="764704"/>
                <a:ext cx="431783" cy="43204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683303" y="764704"/>
                <a:ext cx="431783" cy="43204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1115086" y="764704"/>
                <a:ext cx="433370" cy="43204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1548457" y="764704"/>
                <a:ext cx="431783" cy="43204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1980240" y="764704"/>
                <a:ext cx="431783" cy="43204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63" name="Прямоугольник 62"/>
            <p:cNvSpPr/>
            <p:nvPr/>
          </p:nvSpPr>
          <p:spPr>
            <a:xfrm>
              <a:off x="2123993" y="1052736"/>
              <a:ext cx="431783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156" name="Группа 88"/>
          <p:cNvGrpSpPr>
            <a:grpSpLocks/>
          </p:cNvGrpSpPr>
          <p:nvPr/>
        </p:nvGrpSpPr>
        <p:grpSpPr bwMode="auto">
          <a:xfrm>
            <a:off x="4932363" y="2492375"/>
            <a:ext cx="431800" cy="3024188"/>
            <a:chOff x="1691680" y="1124744"/>
            <a:chExt cx="432048" cy="3024336"/>
          </a:xfrm>
        </p:grpSpPr>
        <p:grpSp>
          <p:nvGrpSpPr>
            <p:cNvPr id="6423" name="Группа 79"/>
            <p:cNvGrpSpPr>
              <a:grpSpLocks/>
            </p:cNvGrpSpPr>
            <p:nvPr/>
          </p:nvGrpSpPr>
          <p:grpSpPr bwMode="auto">
            <a:xfrm>
              <a:off x="1691680" y="1124744"/>
              <a:ext cx="432048" cy="2592288"/>
              <a:chOff x="5652120" y="1628800"/>
              <a:chExt cx="432048" cy="2592288"/>
            </a:xfrm>
          </p:grpSpPr>
          <p:grpSp>
            <p:nvGrpSpPr>
              <p:cNvPr id="6425" name="Группа 34"/>
              <p:cNvGrpSpPr>
                <a:grpSpLocks/>
              </p:cNvGrpSpPr>
              <p:nvPr/>
            </p:nvGrpSpPr>
            <p:grpSpPr bwMode="auto">
              <a:xfrm rot="5400000">
                <a:off x="4788024" y="2924944"/>
                <a:ext cx="2160240" cy="432048"/>
                <a:chOff x="251520" y="764704"/>
                <a:chExt cx="2160240" cy="432048"/>
              </a:xfrm>
            </p:grpSpPr>
            <p:sp>
              <p:nvSpPr>
                <p:cNvPr id="83" name="Прямоугольник 82"/>
                <p:cNvSpPr/>
                <p:nvPr/>
              </p:nvSpPr>
              <p:spPr>
                <a:xfrm>
                  <a:off x="251293" y="764704"/>
                  <a:ext cx="431821" cy="432048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84" name="Прямоугольник 83"/>
                <p:cNvSpPr/>
                <p:nvPr/>
              </p:nvSpPr>
              <p:spPr>
                <a:xfrm>
                  <a:off x="683114" y="764704"/>
                  <a:ext cx="431821" cy="432048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85" name="Прямоугольник 84"/>
                <p:cNvSpPr/>
                <p:nvPr/>
              </p:nvSpPr>
              <p:spPr>
                <a:xfrm>
                  <a:off x="1114935" y="764704"/>
                  <a:ext cx="433409" cy="432048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86" name="Прямоугольник 85"/>
                <p:cNvSpPr/>
                <p:nvPr/>
              </p:nvSpPr>
              <p:spPr>
                <a:xfrm>
                  <a:off x="1548345" y="764704"/>
                  <a:ext cx="431821" cy="432048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87" name="Прямоугольник 86"/>
                <p:cNvSpPr/>
                <p:nvPr/>
              </p:nvSpPr>
              <p:spPr>
                <a:xfrm>
                  <a:off x="1980166" y="764704"/>
                  <a:ext cx="431821" cy="432048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82" name="Прямоугольник 81"/>
              <p:cNvSpPr/>
              <p:nvPr/>
            </p:nvSpPr>
            <p:spPr>
              <a:xfrm>
                <a:off x="5652120" y="1628800"/>
                <a:ext cx="432048" cy="43182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88" name="Прямоугольник 87"/>
            <p:cNvSpPr/>
            <p:nvPr/>
          </p:nvSpPr>
          <p:spPr>
            <a:xfrm>
              <a:off x="1691680" y="3717259"/>
              <a:ext cx="432048" cy="43182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157" name="Группа 97"/>
          <p:cNvGrpSpPr>
            <a:grpSpLocks/>
          </p:cNvGrpSpPr>
          <p:nvPr/>
        </p:nvGrpSpPr>
        <p:grpSpPr bwMode="auto">
          <a:xfrm rot="5400000">
            <a:off x="2339181" y="3356769"/>
            <a:ext cx="2160588" cy="431800"/>
            <a:chOff x="251520" y="764704"/>
            <a:chExt cx="2160240" cy="432048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251520" y="764704"/>
              <a:ext cx="431730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683250" y="764704"/>
              <a:ext cx="431730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1114981" y="764704"/>
              <a:ext cx="433318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1548299" y="764704"/>
              <a:ext cx="431730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1980030" y="764704"/>
              <a:ext cx="431730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158" name="Группа 7"/>
          <p:cNvGrpSpPr>
            <a:grpSpLocks/>
          </p:cNvGrpSpPr>
          <p:nvPr/>
        </p:nvGrpSpPr>
        <p:grpSpPr bwMode="auto">
          <a:xfrm>
            <a:off x="3203575" y="2924175"/>
            <a:ext cx="2160588" cy="433388"/>
            <a:chOff x="251520" y="764704"/>
            <a:chExt cx="2160240" cy="432048"/>
          </a:xfrm>
        </p:grpSpPr>
        <p:sp>
          <p:nvSpPr>
            <p:cNvPr id="107" name="Прямоугольник 106"/>
            <p:cNvSpPr/>
            <p:nvPr/>
          </p:nvSpPr>
          <p:spPr>
            <a:xfrm>
              <a:off x="251520" y="764704"/>
              <a:ext cx="431730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683250" y="764704"/>
              <a:ext cx="431730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1114981" y="764704"/>
              <a:ext cx="433318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1548299" y="764704"/>
              <a:ext cx="431730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1980030" y="764704"/>
              <a:ext cx="431730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</p:grpSp>
      <p:sp>
        <p:nvSpPr>
          <p:cNvPr id="106" name="Прямоугольник 105"/>
          <p:cNvSpPr/>
          <p:nvPr/>
        </p:nvSpPr>
        <p:spPr>
          <a:xfrm>
            <a:off x="2771775" y="2924175"/>
            <a:ext cx="431800" cy="4333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grpSp>
        <p:nvGrpSpPr>
          <p:cNvPr id="6160" name="Группа 112"/>
          <p:cNvGrpSpPr>
            <a:grpSpLocks/>
          </p:cNvGrpSpPr>
          <p:nvPr/>
        </p:nvGrpSpPr>
        <p:grpSpPr bwMode="auto">
          <a:xfrm>
            <a:off x="4067175" y="2492375"/>
            <a:ext cx="433388" cy="3024188"/>
            <a:chOff x="1691680" y="1124744"/>
            <a:chExt cx="432048" cy="3024336"/>
          </a:xfrm>
        </p:grpSpPr>
        <p:grpSp>
          <p:nvGrpSpPr>
            <p:cNvPr id="6404" name="Группа 79"/>
            <p:cNvGrpSpPr>
              <a:grpSpLocks/>
            </p:cNvGrpSpPr>
            <p:nvPr/>
          </p:nvGrpSpPr>
          <p:grpSpPr bwMode="auto">
            <a:xfrm>
              <a:off x="1691680" y="1124744"/>
              <a:ext cx="432048" cy="2592288"/>
              <a:chOff x="5652120" y="1628800"/>
              <a:chExt cx="432048" cy="2592288"/>
            </a:xfrm>
          </p:grpSpPr>
          <p:grpSp>
            <p:nvGrpSpPr>
              <p:cNvPr id="6406" name="Группа 34"/>
              <p:cNvGrpSpPr>
                <a:grpSpLocks/>
              </p:cNvGrpSpPr>
              <p:nvPr/>
            </p:nvGrpSpPr>
            <p:grpSpPr bwMode="auto">
              <a:xfrm rot="5400000">
                <a:off x="4788024" y="2924944"/>
                <a:ext cx="2160240" cy="432048"/>
                <a:chOff x="251520" y="764704"/>
                <a:chExt cx="2160240" cy="432048"/>
              </a:xfrm>
            </p:grpSpPr>
            <p:sp>
              <p:nvSpPr>
                <p:cNvPr id="118" name="Прямоугольник 117"/>
                <p:cNvSpPr/>
                <p:nvPr/>
              </p:nvSpPr>
              <p:spPr>
                <a:xfrm>
                  <a:off x="251293" y="764704"/>
                  <a:ext cx="431821" cy="432048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19" name="Прямоугольник 118"/>
                <p:cNvSpPr/>
                <p:nvPr/>
              </p:nvSpPr>
              <p:spPr>
                <a:xfrm>
                  <a:off x="683114" y="764704"/>
                  <a:ext cx="431821" cy="432048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20" name="Прямоугольник 119"/>
                <p:cNvSpPr/>
                <p:nvPr/>
              </p:nvSpPr>
              <p:spPr>
                <a:xfrm>
                  <a:off x="1114935" y="764704"/>
                  <a:ext cx="433409" cy="432048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21" name="Прямоугольник 120"/>
                <p:cNvSpPr/>
                <p:nvPr/>
              </p:nvSpPr>
              <p:spPr>
                <a:xfrm>
                  <a:off x="1548345" y="764704"/>
                  <a:ext cx="431821" cy="432048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22" name="Прямоугольник 121"/>
                <p:cNvSpPr/>
                <p:nvPr/>
              </p:nvSpPr>
              <p:spPr>
                <a:xfrm>
                  <a:off x="1980166" y="764704"/>
                  <a:ext cx="431821" cy="432048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117" name="Прямоугольник 116"/>
              <p:cNvSpPr/>
              <p:nvPr/>
            </p:nvSpPr>
            <p:spPr>
              <a:xfrm>
                <a:off x="5652120" y="1628800"/>
                <a:ext cx="432048" cy="43182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15" name="Прямоугольник 114"/>
            <p:cNvSpPr/>
            <p:nvPr/>
          </p:nvSpPr>
          <p:spPr>
            <a:xfrm>
              <a:off x="1691680" y="3717259"/>
              <a:ext cx="432048" cy="43182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161" name="Группа 79"/>
          <p:cNvGrpSpPr>
            <a:grpSpLocks/>
          </p:cNvGrpSpPr>
          <p:nvPr/>
        </p:nvGrpSpPr>
        <p:grpSpPr bwMode="auto">
          <a:xfrm>
            <a:off x="2354263" y="3786188"/>
            <a:ext cx="431800" cy="2592387"/>
            <a:chOff x="5652120" y="1628800"/>
            <a:chExt cx="432048" cy="2592288"/>
          </a:xfrm>
        </p:grpSpPr>
        <p:grpSp>
          <p:nvGrpSpPr>
            <p:cNvPr id="6397" name="Группа 34"/>
            <p:cNvGrpSpPr>
              <a:grpSpLocks/>
            </p:cNvGrpSpPr>
            <p:nvPr/>
          </p:nvGrpSpPr>
          <p:grpSpPr bwMode="auto">
            <a:xfrm rot="5400000">
              <a:off x="4788024" y="2924944"/>
              <a:ext cx="2160240" cy="432048"/>
              <a:chOff x="251520" y="764704"/>
              <a:chExt cx="2160240" cy="432048"/>
            </a:xfrm>
          </p:grpSpPr>
          <p:sp>
            <p:nvSpPr>
              <p:cNvPr id="144" name="Прямоугольник 143"/>
              <p:cNvSpPr/>
              <p:nvPr/>
            </p:nvSpPr>
            <p:spPr>
              <a:xfrm>
                <a:off x="251256" y="764705"/>
                <a:ext cx="431783" cy="43204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5" name="Прямоугольник 144"/>
              <p:cNvSpPr/>
              <p:nvPr/>
            </p:nvSpPr>
            <p:spPr>
              <a:xfrm>
                <a:off x="683039" y="764705"/>
                <a:ext cx="431783" cy="43204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6" name="Прямоугольник 145"/>
              <p:cNvSpPr/>
              <p:nvPr/>
            </p:nvSpPr>
            <p:spPr>
              <a:xfrm>
                <a:off x="1114823" y="764705"/>
                <a:ext cx="433370" cy="43204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7" name="Прямоугольник 146"/>
              <p:cNvSpPr/>
              <p:nvPr/>
            </p:nvSpPr>
            <p:spPr>
              <a:xfrm>
                <a:off x="1548193" y="764705"/>
                <a:ext cx="431783" cy="43204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8" name="Прямоугольник 147"/>
              <p:cNvSpPr/>
              <p:nvPr/>
            </p:nvSpPr>
            <p:spPr>
              <a:xfrm>
                <a:off x="1979976" y="764705"/>
                <a:ext cx="431783" cy="43204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43" name="Прямоугольник 142"/>
            <p:cNvSpPr/>
            <p:nvPr/>
          </p:nvSpPr>
          <p:spPr>
            <a:xfrm>
              <a:off x="5652120" y="1628800"/>
              <a:ext cx="432048" cy="43178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162" name="Группа 148"/>
          <p:cNvGrpSpPr>
            <a:grpSpLocks/>
          </p:cNvGrpSpPr>
          <p:nvPr/>
        </p:nvGrpSpPr>
        <p:grpSpPr bwMode="auto">
          <a:xfrm>
            <a:off x="611188" y="5084763"/>
            <a:ext cx="2160587" cy="431800"/>
            <a:chOff x="251520" y="764704"/>
            <a:chExt cx="2160240" cy="432048"/>
          </a:xfrm>
        </p:grpSpPr>
        <p:sp>
          <p:nvSpPr>
            <p:cNvPr id="150" name="Прямоугольник 149"/>
            <p:cNvSpPr/>
            <p:nvPr/>
          </p:nvSpPr>
          <p:spPr>
            <a:xfrm>
              <a:off x="251520" y="764704"/>
              <a:ext cx="431731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683251" y="764704"/>
              <a:ext cx="431731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152" name="Прямоугольник 151"/>
            <p:cNvSpPr/>
            <p:nvPr/>
          </p:nvSpPr>
          <p:spPr>
            <a:xfrm>
              <a:off x="1114981" y="764704"/>
              <a:ext cx="433317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1548299" y="764704"/>
              <a:ext cx="431731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1980029" y="764704"/>
              <a:ext cx="431731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163" name="Группа 160"/>
          <p:cNvGrpSpPr>
            <a:grpSpLocks/>
          </p:cNvGrpSpPr>
          <p:nvPr/>
        </p:nvGrpSpPr>
        <p:grpSpPr bwMode="auto">
          <a:xfrm>
            <a:off x="1042988" y="5949950"/>
            <a:ext cx="1728787" cy="431800"/>
            <a:chOff x="251520" y="764704"/>
            <a:chExt cx="1728192" cy="432048"/>
          </a:xfrm>
        </p:grpSpPr>
        <p:sp>
          <p:nvSpPr>
            <p:cNvPr id="156" name="Прямоугольник 155"/>
            <p:cNvSpPr/>
            <p:nvPr/>
          </p:nvSpPr>
          <p:spPr>
            <a:xfrm>
              <a:off x="251520" y="764704"/>
              <a:ext cx="431651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7" name="Прямоугольник 156"/>
            <p:cNvSpPr/>
            <p:nvPr/>
          </p:nvSpPr>
          <p:spPr>
            <a:xfrm>
              <a:off x="683171" y="764704"/>
              <a:ext cx="433238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1116409" y="764704"/>
              <a:ext cx="431651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1548061" y="764704"/>
              <a:ext cx="431651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</p:grpSp>
      <p:sp>
        <p:nvSpPr>
          <p:cNvPr id="163" name="Овал 162"/>
          <p:cNvSpPr/>
          <p:nvPr/>
        </p:nvSpPr>
        <p:spPr>
          <a:xfrm>
            <a:off x="4572000" y="765175"/>
            <a:ext cx="360363" cy="36036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4" name="TextBox 163"/>
          <p:cNvSpPr txBox="1">
            <a:spLocks noChangeArrowheads="1"/>
          </p:cNvSpPr>
          <p:nvPr/>
        </p:nvSpPr>
        <p:spPr bwMode="auto">
          <a:xfrm>
            <a:off x="4572000" y="765175"/>
            <a:ext cx="287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1</a:t>
            </a:r>
          </a:p>
        </p:txBody>
      </p:sp>
      <p:grpSp>
        <p:nvGrpSpPr>
          <p:cNvPr id="81" name="Группа 182"/>
          <p:cNvGrpSpPr>
            <a:grpSpLocks/>
          </p:cNvGrpSpPr>
          <p:nvPr/>
        </p:nvGrpSpPr>
        <p:grpSpPr bwMode="auto">
          <a:xfrm>
            <a:off x="4932363" y="765175"/>
            <a:ext cx="2592387" cy="461963"/>
            <a:chOff x="5292080" y="260648"/>
            <a:chExt cx="2592288" cy="461665"/>
          </a:xfrm>
        </p:grpSpPr>
        <p:grpSp>
          <p:nvGrpSpPr>
            <p:cNvPr id="6379" name="Группа 173"/>
            <p:cNvGrpSpPr>
              <a:grpSpLocks/>
            </p:cNvGrpSpPr>
            <p:nvPr/>
          </p:nvGrpSpPr>
          <p:grpSpPr bwMode="auto">
            <a:xfrm>
              <a:off x="5292080" y="260648"/>
              <a:ext cx="2592288" cy="432048"/>
              <a:chOff x="3851920" y="0"/>
              <a:chExt cx="2592288" cy="432048"/>
            </a:xfrm>
          </p:grpSpPr>
          <p:grpSp>
            <p:nvGrpSpPr>
              <p:cNvPr id="90" name="Группа 7"/>
              <p:cNvGrpSpPr/>
              <p:nvPr/>
            </p:nvGrpSpPr>
            <p:grpSpPr>
              <a:xfrm>
                <a:off x="3851920" y="0"/>
                <a:ext cx="2160240" cy="432048"/>
                <a:chOff x="251520" y="764704"/>
                <a:chExt cx="2160240" cy="432048"/>
              </a:xfrm>
              <a:noFill/>
            </p:grpSpPr>
            <p:sp>
              <p:nvSpPr>
                <p:cNvPr id="169" name="Прямоугольник 168"/>
                <p:cNvSpPr/>
                <p:nvPr/>
              </p:nvSpPr>
              <p:spPr>
                <a:xfrm>
                  <a:off x="251520" y="764704"/>
                  <a:ext cx="432048" cy="43204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70" name="Прямоугольник 169"/>
                <p:cNvSpPr/>
                <p:nvPr/>
              </p:nvSpPr>
              <p:spPr>
                <a:xfrm>
                  <a:off x="683568" y="764704"/>
                  <a:ext cx="432048" cy="43204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71" name="Прямоугольник 170"/>
                <p:cNvSpPr/>
                <p:nvPr/>
              </p:nvSpPr>
              <p:spPr>
                <a:xfrm>
                  <a:off x="1115616" y="764704"/>
                  <a:ext cx="432048" cy="43204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72" name="Прямоугольник 171"/>
                <p:cNvSpPr/>
                <p:nvPr/>
              </p:nvSpPr>
              <p:spPr>
                <a:xfrm>
                  <a:off x="1547664" y="764704"/>
                  <a:ext cx="432048" cy="43204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73" name="Прямоугольник 172"/>
                <p:cNvSpPr/>
                <p:nvPr/>
              </p:nvSpPr>
              <p:spPr>
                <a:xfrm>
                  <a:off x="1979712" y="764704"/>
                  <a:ext cx="432048" cy="43204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168" name="Прямоугольник 167"/>
              <p:cNvSpPr/>
              <p:nvPr/>
            </p:nvSpPr>
            <p:spPr>
              <a:xfrm>
                <a:off x="6012424" y="0"/>
                <a:ext cx="431784" cy="43152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6380" name="TextBox 175"/>
            <p:cNvSpPr txBox="1">
              <a:spLocks noChangeArrowheads="1"/>
            </p:cNvSpPr>
            <p:nvPr/>
          </p:nvSpPr>
          <p:spPr bwMode="auto">
            <a:xfrm>
              <a:off x="5292080" y="260648"/>
              <a:ext cx="432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М</a:t>
              </a:r>
            </a:p>
          </p:txBody>
        </p:sp>
        <p:sp>
          <p:nvSpPr>
            <p:cNvPr id="6381" name="TextBox 177"/>
            <p:cNvSpPr txBox="1">
              <a:spLocks noChangeArrowheads="1"/>
            </p:cNvSpPr>
            <p:nvPr/>
          </p:nvSpPr>
          <p:spPr bwMode="auto">
            <a:xfrm>
              <a:off x="5724128" y="260648"/>
              <a:ext cx="432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А</a:t>
              </a:r>
            </a:p>
          </p:txBody>
        </p:sp>
        <p:sp>
          <p:nvSpPr>
            <p:cNvPr id="6382" name="TextBox 178"/>
            <p:cNvSpPr txBox="1">
              <a:spLocks noChangeArrowheads="1"/>
            </p:cNvSpPr>
            <p:nvPr/>
          </p:nvSpPr>
          <p:spPr bwMode="auto">
            <a:xfrm>
              <a:off x="6156176" y="260648"/>
              <a:ext cx="432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Л</a:t>
              </a:r>
            </a:p>
          </p:txBody>
        </p:sp>
        <p:sp>
          <p:nvSpPr>
            <p:cNvPr id="6383" name="TextBox 179"/>
            <p:cNvSpPr txBox="1">
              <a:spLocks noChangeArrowheads="1"/>
            </p:cNvSpPr>
            <p:nvPr/>
          </p:nvSpPr>
          <p:spPr bwMode="auto">
            <a:xfrm>
              <a:off x="6588224" y="260648"/>
              <a:ext cx="432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И</a:t>
              </a:r>
            </a:p>
          </p:txBody>
        </p:sp>
        <p:sp>
          <p:nvSpPr>
            <p:cNvPr id="6384" name="TextBox 180"/>
            <p:cNvSpPr txBox="1">
              <a:spLocks noChangeArrowheads="1"/>
            </p:cNvSpPr>
            <p:nvPr/>
          </p:nvSpPr>
          <p:spPr bwMode="auto">
            <a:xfrm>
              <a:off x="7020272" y="260648"/>
              <a:ext cx="432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Н</a:t>
              </a:r>
            </a:p>
          </p:txBody>
        </p:sp>
        <p:sp>
          <p:nvSpPr>
            <p:cNvPr id="6385" name="TextBox 181"/>
            <p:cNvSpPr txBox="1">
              <a:spLocks noChangeArrowheads="1"/>
            </p:cNvSpPr>
            <p:nvPr/>
          </p:nvSpPr>
          <p:spPr bwMode="auto">
            <a:xfrm>
              <a:off x="7452320" y="260648"/>
              <a:ext cx="432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А</a:t>
              </a:r>
            </a:p>
          </p:txBody>
        </p:sp>
      </p:grpSp>
      <p:pic>
        <p:nvPicPr>
          <p:cNvPr id="8197" name="Picture 5" descr="http://img-fotki.yandex.ru/get/6209/132854390.8/0_6639d_7910b42d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5237820"/>
            <a:ext cx="2160240" cy="162018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7" name="Овал 186"/>
          <p:cNvSpPr/>
          <p:nvPr/>
        </p:nvSpPr>
        <p:spPr>
          <a:xfrm>
            <a:off x="5435600" y="2133600"/>
            <a:ext cx="360363" cy="3587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8" name="TextBox 187"/>
          <p:cNvSpPr txBox="1">
            <a:spLocks noChangeArrowheads="1"/>
          </p:cNvSpPr>
          <p:nvPr/>
        </p:nvSpPr>
        <p:spPr bwMode="auto">
          <a:xfrm>
            <a:off x="5435600" y="2092325"/>
            <a:ext cx="360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2</a:t>
            </a:r>
          </a:p>
        </p:txBody>
      </p:sp>
      <p:sp>
        <p:nvSpPr>
          <p:cNvPr id="189" name="Прямоугольник 188"/>
          <p:cNvSpPr>
            <a:spLocks noChangeArrowheads="1"/>
          </p:cNvSpPr>
          <p:nvPr/>
        </p:nvSpPr>
        <p:spPr bwMode="auto">
          <a:xfrm>
            <a:off x="142875" y="142875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Что за чудо – синий дом!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Ребятишек много в нём,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Носит обувь из резины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И питается бензином</a:t>
            </a:r>
          </a:p>
        </p:txBody>
      </p:sp>
      <p:grpSp>
        <p:nvGrpSpPr>
          <p:cNvPr id="91" name="Группа 205"/>
          <p:cNvGrpSpPr>
            <a:grpSpLocks/>
          </p:cNvGrpSpPr>
          <p:nvPr/>
        </p:nvGrpSpPr>
        <p:grpSpPr bwMode="auto">
          <a:xfrm>
            <a:off x="5795963" y="2060575"/>
            <a:ext cx="3024187" cy="461963"/>
            <a:chOff x="5292080" y="188640"/>
            <a:chExt cx="3024336" cy="461665"/>
          </a:xfrm>
        </p:grpSpPr>
        <p:grpSp>
          <p:nvGrpSpPr>
            <p:cNvPr id="92" name="Группа 189"/>
            <p:cNvGrpSpPr/>
            <p:nvPr/>
          </p:nvGrpSpPr>
          <p:grpSpPr>
            <a:xfrm>
              <a:off x="5292080" y="188640"/>
              <a:ext cx="3024336" cy="432048"/>
              <a:chOff x="251520" y="764704"/>
              <a:chExt cx="3024336" cy="432048"/>
            </a:xfrm>
            <a:noFill/>
          </p:grpSpPr>
          <p:grpSp>
            <p:nvGrpSpPr>
              <p:cNvPr id="93" name="Группа 6"/>
              <p:cNvGrpSpPr/>
              <p:nvPr/>
            </p:nvGrpSpPr>
            <p:grpSpPr>
              <a:xfrm>
                <a:off x="251520" y="764704"/>
                <a:ext cx="2160240" cy="432048"/>
                <a:chOff x="251520" y="764704"/>
                <a:chExt cx="2160240" cy="432048"/>
              </a:xfrm>
              <a:grpFill/>
            </p:grpSpPr>
            <p:sp>
              <p:nvSpPr>
                <p:cNvPr id="194" name="Прямоугольник 193"/>
                <p:cNvSpPr/>
                <p:nvPr/>
              </p:nvSpPr>
              <p:spPr>
                <a:xfrm>
                  <a:off x="251520" y="764704"/>
                  <a:ext cx="432048" cy="43204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95" name="Прямоугольник 2"/>
                <p:cNvSpPr/>
                <p:nvPr/>
              </p:nvSpPr>
              <p:spPr>
                <a:xfrm>
                  <a:off x="683568" y="764704"/>
                  <a:ext cx="432048" cy="43204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96" name="Прямоугольник 3"/>
                <p:cNvSpPr/>
                <p:nvPr/>
              </p:nvSpPr>
              <p:spPr>
                <a:xfrm>
                  <a:off x="1115616" y="764704"/>
                  <a:ext cx="432048" cy="43204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97" name="Прямоугольник 4"/>
                <p:cNvSpPr/>
                <p:nvPr/>
              </p:nvSpPr>
              <p:spPr>
                <a:xfrm>
                  <a:off x="1547664" y="764704"/>
                  <a:ext cx="432048" cy="43204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98" name="Прямоугольник 5"/>
                <p:cNvSpPr/>
                <p:nvPr/>
              </p:nvSpPr>
              <p:spPr>
                <a:xfrm>
                  <a:off x="1979712" y="764704"/>
                  <a:ext cx="432048" cy="43204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192" name="Прямоугольник 191"/>
              <p:cNvSpPr/>
              <p:nvPr/>
            </p:nvSpPr>
            <p:spPr>
              <a:xfrm>
                <a:off x="2843808" y="764704"/>
                <a:ext cx="432048" cy="43204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93" name="Прямоугольник 192"/>
              <p:cNvSpPr/>
              <p:nvPr/>
            </p:nvSpPr>
            <p:spPr>
              <a:xfrm>
                <a:off x="2411760" y="764704"/>
                <a:ext cx="432048" cy="43204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6372" name="TextBox 198"/>
            <p:cNvSpPr txBox="1">
              <a:spLocks noChangeArrowheads="1"/>
            </p:cNvSpPr>
            <p:nvPr/>
          </p:nvSpPr>
          <p:spPr bwMode="auto">
            <a:xfrm>
              <a:off x="5292080" y="188640"/>
              <a:ext cx="432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А</a:t>
              </a:r>
            </a:p>
          </p:txBody>
        </p:sp>
        <p:sp>
          <p:nvSpPr>
            <p:cNvPr id="6373" name="TextBox 199"/>
            <p:cNvSpPr txBox="1">
              <a:spLocks noChangeArrowheads="1"/>
            </p:cNvSpPr>
            <p:nvPr/>
          </p:nvSpPr>
          <p:spPr bwMode="auto">
            <a:xfrm>
              <a:off x="5724128" y="188640"/>
              <a:ext cx="432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В</a:t>
              </a:r>
            </a:p>
          </p:txBody>
        </p:sp>
        <p:sp>
          <p:nvSpPr>
            <p:cNvPr id="6374" name="TextBox 200"/>
            <p:cNvSpPr txBox="1">
              <a:spLocks noChangeArrowheads="1"/>
            </p:cNvSpPr>
            <p:nvPr/>
          </p:nvSpPr>
          <p:spPr bwMode="auto">
            <a:xfrm>
              <a:off x="6156176" y="188640"/>
              <a:ext cx="432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Т</a:t>
              </a:r>
            </a:p>
          </p:txBody>
        </p:sp>
        <p:sp>
          <p:nvSpPr>
            <p:cNvPr id="6375" name="TextBox 201"/>
            <p:cNvSpPr txBox="1">
              <a:spLocks noChangeArrowheads="1"/>
            </p:cNvSpPr>
            <p:nvPr/>
          </p:nvSpPr>
          <p:spPr bwMode="auto">
            <a:xfrm>
              <a:off x="6588224" y="188640"/>
              <a:ext cx="432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О</a:t>
              </a:r>
            </a:p>
          </p:txBody>
        </p:sp>
        <p:sp>
          <p:nvSpPr>
            <p:cNvPr id="6376" name="TextBox 202"/>
            <p:cNvSpPr txBox="1">
              <a:spLocks noChangeArrowheads="1"/>
            </p:cNvSpPr>
            <p:nvPr/>
          </p:nvSpPr>
          <p:spPr bwMode="auto">
            <a:xfrm>
              <a:off x="7020272" y="188640"/>
              <a:ext cx="432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Б</a:t>
              </a:r>
            </a:p>
          </p:txBody>
        </p:sp>
        <p:sp>
          <p:nvSpPr>
            <p:cNvPr id="6377" name="TextBox 203"/>
            <p:cNvSpPr txBox="1">
              <a:spLocks noChangeArrowheads="1"/>
            </p:cNvSpPr>
            <p:nvPr/>
          </p:nvSpPr>
          <p:spPr bwMode="auto">
            <a:xfrm>
              <a:off x="7452320" y="188640"/>
              <a:ext cx="432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У</a:t>
              </a:r>
            </a:p>
          </p:txBody>
        </p:sp>
        <p:sp>
          <p:nvSpPr>
            <p:cNvPr id="6378" name="TextBox 204"/>
            <p:cNvSpPr txBox="1">
              <a:spLocks noChangeArrowheads="1"/>
            </p:cNvSpPr>
            <p:nvPr/>
          </p:nvSpPr>
          <p:spPr bwMode="auto">
            <a:xfrm>
              <a:off x="7884368" y="188640"/>
              <a:ext cx="432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С</a:t>
              </a:r>
            </a:p>
          </p:txBody>
        </p:sp>
      </p:grpSp>
      <p:pic>
        <p:nvPicPr>
          <p:cNvPr id="8199" name="Picture 7" descr="http://img-fotki.yandex.ru/get/5801/37580345.0/0_83ee7_47638ef2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121275"/>
            <a:ext cx="2782887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" name="Овал 207"/>
          <p:cNvSpPr/>
          <p:nvPr/>
        </p:nvSpPr>
        <p:spPr>
          <a:xfrm>
            <a:off x="2411413" y="2924175"/>
            <a:ext cx="360362" cy="36036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9" name="TextBox 208"/>
          <p:cNvSpPr txBox="1">
            <a:spLocks noChangeArrowheads="1"/>
          </p:cNvSpPr>
          <p:nvPr/>
        </p:nvSpPr>
        <p:spPr bwMode="auto">
          <a:xfrm>
            <a:off x="2411413" y="2924175"/>
            <a:ext cx="433387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3</a:t>
            </a:r>
          </a:p>
        </p:txBody>
      </p:sp>
      <p:grpSp>
        <p:nvGrpSpPr>
          <p:cNvPr id="94" name="Группа 209"/>
          <p:cNvGrpSpPr>
            <a:grpSpLocks/>
          </p:cNvGrpSpPr>
          <p:nvPr/>
        </p:nvGrpSpPr>
        <p:grpSpPr bwMode="auto">
          <a:xfrm>
            <a:off x="2771775" y="2924175"/>
            <a:ext cx="2592388" cy="461963"/>
            <a:chOff x="5292080" y="260648"/>
            <a:chExt cx="2592288" cy="461665"/>
          </a:xfrm>
        </p:grpSpPr>
        <p:grpSp>
          <p:nvGrpSpPr>
            <p:cNvPr id="6362" name="Группа 173"/>
            <p:cNvGrpSpPr>
              <a:grpSpLocks/>
            </p:cNvGrpSpPr>
            <p:nvPr/>
          </p:nvGrpSpPr>
          <p:grpSpPr bwMode="auto">
            <a:xfrm>
              <a:off x="5292080" y="260648"/>
              <a:ext cx="2592288" cy="432048"/>
              <a:chOff x="3851920" y="0"/>
              <a:chExt cx="2592288" cy="432048"/>
            </a:xfrm>
          </p:grpSpPr>
          <p:grpSp>
            <p:nvGrpSpPr>
              <p:cNvPr id="96" name="Группа 7"/>
              <p:cNvGrpSpPr/>
              <p:nvPr/>
            </p:nvGrpSpPr>
            <p:grpSpPr>
              <a:xfrm>
                <a:off x="3851920" y="0"/>
                <a:ext cx="2160240" cy="432048"/>
                <a:chOff x="251520" y="764704"/>
                <a:chExt cx="2160240" cy="432048"/>
              </a:xfrm>
              <a:noFill/>
            </p:grpSpPr>
            <p:sp>
              <p:nvSpPr>
                <p:cNvPr id="220" name="Прямоугольник 219"/>
                <p:cNvSpPr/>
                <p:nvPr/>
              </p:nvSpPr>
              <p:spPr>
                <a:xfrm>
                  <a:off x="251520" y="764704"/>
                  <a:ext cx="432048" cy="43204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21" name="Прямоугольник 220"/>
                <p:cNvSpPr/>
                <p:nvPr/>
              </p:nvSpPr>
              <p:spPr>
                <a:xfrm>
                  <a:off x="683568" y="764704"/>
                  <a:ext cx="432048" cy="43204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22" name="Прямоугольник 221"/>
                <p:cNvSpPr/>
                <p:nvPr/>
              </p:nvSpPr>
              <p:spPr>
                <a:xfrm>
                  <a:off x="1115616" y="764704"/>
                  <a:ext cx="432048" cy="43204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23" name="Прямоугольник 222"/>
                <p:cNvSpPr/>
                <p:nvPr/>
              </p:nvSpPr>
              <p:spPr>
                <a:xfrm>
                  <a:off x="1547664" y="764704"/>
                  <a:ext cx="432048" cy="43204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24" name="Прямоугольник 223"/>
                <p:cNvSpPr/>
                <p:nvPr/>
              </p:nvSpPr>
              <p:spPr>
                <a:xfrm>
                  <a:off x="1979712" y="764704"/>
                  <a:ext cx="432048" cy="43204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219" name="Прямоугольник 218"/>
              <p:cNvSpPr/>
              <p:nvPr/>
            </p:nvSpPr>
            <p:spPr>
              <a:xfrm>
                <a:off x="6012425" y="0"/>
                <a:ext cx="431783" cy="43152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7" name="TextBox 211"/>
            <p:cNvSpPr txBox="1">
              <a:spLocks noChangeArrowheads="1"/>
            </p:cNvSpPr>
            <p:nvPr/>
          </p:nvSpPr>
          <p:spPr bwMode="auto">
            <a:xfrm>
              <a:off x="5292080" y="260648"/>
              <a:ext cx="432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Д</a:t>
              </a:r>
            </a:p>
          </p:txBody>
        </p:sp>
        <p:sp>
          <p:nvSpPr>
            <p:cNvPr id="6364" name="TextBox 212"/>
            <p:cNvSpPr txBox="1">
              <a:spLocks noChangeArrowheads="1"/>
            </p:cNvSpPr>
            <p:nvPr/>
          </p:nvSpPr>
          <p:spPr bwMode="auto">
            <a:xfrm>
              <a:off x="5724128" y="260648"/>
              <a:ext cx="432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О</a:t>
              </a:r>
            </a:p>
          </p:txBody>
        </p:sp>
        <p:sp>
          <p:nvSpPr>
            <p:cNvPr id="6365" name="TextBox 213"/>
            <p:cNvSpPr txBox="1">
              <a:spLocks noChangeArrowheads="1"/>
            </p:cNvSpPr>
            <p:nvPr/>
          </p:nvSpPr>
          <p:spPr bwMode="auto">
            <a:xfrm>
              <a:off x="6156176" y="260648"/>
              <a:ext cx="432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Р</a:t>
              </a:r>
            </a:p>
          </p:txBody>
        </p:sp>
        <p:sp>
          <p:nvSpPr>
            <p:cNvPr id="6366" name="TextBox 214"/>
            <p:cNvSpPr txBox="1">
              <a:spLocks noChangeArrowheads="1"/>
            </p:cNvSpPr>
            <p:nvPr/>
          </p:nvSpPr>
          <p:spPr bwMode="auto">
            <a:xfrm>
              <a:off x="6588224" y="260648"/>
              <a:ext cx="432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О</a:t>
              </a:r>
            </a:p>
          </p:txBody>
        </p:sp>
        <p:sp>
          <p:nvSpPr>
            <p:cNvPr id="6367" name="TextBox 215"/>
            <p:cNvSpPr txBox="1">
              <a:spLocks noChangeArrowheads="1"/>
            </p:cNvSpPr>
            <p:nvPr/>
          </p:nvSpPr>
          <p:spPr bwMode="auto">
            <a:xfrm>
              <a:off x="7020272" y="260648"/>
              <a:ext cx="432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Г</a:t>
              </a:r>
            </a:p>
          </p:txBody>
        </p:sp>
        <p:sp>
          <p:nvSpPr>
            <p:cNvPr id="6368" name="TextBox 216"/>
            <p:cNvSpPr txBox="1">
              <a:spLocks noChangeArrowheads="1"/>
            </p:cNvSpPr>
            <p:nvPr/>
          </p:nvSpPr>
          <p:spPr bwMode="auto">
            <a:xfrm>
              <a:off x="7452320" y="260648"/>
              <a:ext cx="432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А</a:t>
              </a:r>
            </a:p>
          </p:txBody>
        </p:sp>
      </p:grpSp>
      <p:sp>
        <p:nvSpPr>
          <p:cNvPr id="226" name="Прямоугольник 225"/>
          <p:cNvSpPr/>
          <p:nvPr/>
        </p:nvSpPr>
        <p:spPr bwMode="auto">
          <a:xfrm>
            <a:off x="1068388" y="3789363"/>
            <a:ext cx="431800" cy="431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7" name="Прямоугольник 226"/>
          <p:cNvSpPr/>
          <p:nvPr/>
        </p:nvSpPr>
        <p:spPr bwMode="auto">
          <a:xfrm>
            <a:off x="1497013" y="3786188"/>
            <a:ext cx="431800" cy="431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28" name="Прямоугольник 227"/>
          <p:cNvSpPr/>
          <p:nvPr/>
        </p:nvSpPr>
        <p:spPr bwMode="auto">
          <a:xfrm>
            <a:off x="1925638" y="3786188"/>
            <a:ext cx="431800" cy="431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29" name="Прямоугольник 228"/>
          <p:cNvSpPr/>
          <p:nvPr/>
        </p:nvSpPr>
        <p:spPr bwMode="auto">
          <a:xfrm>
            <a:off x="2354263" y="3783013"/>
            <a:ext cx="431800" cy="431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30" name="Прямоугольник 229"/>
          <p:cNvSpPr/>
          <p:nvPr/>
        </p:nvSpPr>
        <p:spPr bwMode="auto">
          <a:xfrm>
            <a:off x="2782888" y="3789363"/>
            <a:ext cx="431800" cy="431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8201" name="Picture 9" descr="http://tapety-na-pulpit.org.pl/tapety/podroze/drogi/160x120/tapety-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5229225"/>
            <a:ext cx="21717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" name="Овал 199"/>
          <p:cNvSpPr/>
          <p:nvPr/>
        </p:nvSpPr>
        <p:spPr>
          <a:xfrm>
            <a:off x="684213" y="3789363"/>
            <a:ext cx="360362" cy="36036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1" name="TextBox 200"/>
          <p:cNvSpPr txBox="1">
            <a:spLocks noChangeArrowheads="1"/>
          </p:cNvSpPr>
          <p:nvPr/>
        </p:nvSpPr>
        <p:spPr bwMode="auto">
          <a:xfrm>
            <a:off x="711200" y="3789363"/>
            <a:ext cx="2889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4</a:t>
            </a:r>
          </a:p>
        </p:txBody>
      </p:sp>
      <p:sp>
        <p:nvSpPr>
          <p:cNvPr id="202" name="Прямоугольник 201"/>
          <p:cNvSpPr>
            <a:spLocks noChangeArrowheads="1"/>
          </p:cNvSpPr>
          <p:nvPr/>
        </p:nvSpPr>
        <p:spPr bwMode="auto">
          <a:xfrm>
            <a:off x="-357188" y="285750"/>
            <a:ext cx="49672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Все обходят это место: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Здесь земле, как будто тесно;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Здесь осока, кочки, мхи … 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Нет опоры для ноги.</a:t>
            </a:r>
          </a:p>
        </p:txBody>
      </p:sp>
      <p:pic>
        <p:nvPicPr>
          <p:cNvPr id="6322" name="Picture 178" descr="http://upload.wikimedia.org/wikipedia/commons/thumb/2/2f/L%C3%BCtt-Witt_Moor-2.jpg/300px-L%C3%BCtt-Witt_Moor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5226050"/>
            <a:ext cx="25923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7" name="Группа 182"/>
          <p:cNvGrpSpPr>
            <a:grpSpLocks/>
          </p:cNvGrpSpPr>
          <p:nvPr/>
        </p:nvGrpSpPr>
        <p:grpSpPr bwMode="auto">
          <a:xfrm>
            <a:off x="1042988" y="3786190"/>
            <a:ext cx="2592387" cy="461962"/>
            <a:chOff x="5292080" y="260648"/>
            <a:chExt cx="2592288" cy="461665"/>
          </a:xfrm>
          <a:noFill/>
        </p:grpSpPr>
        <p:grpSp>
          <p:nvGrpSpPr>
            <p:cNvPr id="98" name="Группа 173"/>
            <p:cNvGrpSpPr>
              <a:grpSpLocks/>
            </p:cNvGrpSpPr>
            <p:nvPr/>
          </p:nvGrpSpPr>
          <p:grpSpPr bwMode="auto">
            <a:xfrm>
              <a:off x="5292080" y="260648"/>
              <a:ext cx="2592288" cy="432048"/>
              <a:chOff x="3851920" y="0"/>
              <a:chExt cx="2592288" cy="432048"/>
            </a:xfrm>
            <a:grpFill/>
          </p:grpSpPr>
          <p:grpSp>
            <p:nvGrpSpPr>
              <p:cNvPr id="104" name="Группа 7"/>
              <p:cNvGrpSpPr/>
              <p:nvPr/>
            </p:nvGrpSpPr>
            <p:grpSpPr>
              <a:xfrm>
                <a:off x="3851920" y="0"/>
                <a:ext cx="2160240" cy="432048"/>
                <a:chOff x="251520" y="764704"/>
                <a:chExt cx="2160240" cy="432048"/>
              </a:xfrm>
              <a:grpFill/>
            </p:grpSpPr>
            <p:sp>
              <p:nvSpPr>
                <p:cNvPr id="215" name="Прямоугольник 214"/>
                <p:cNvSpPr/>
                <p:nvPr/>
              </p:nvSpPr>
              <p:spPr>
                <a:xfrm>
                  <a:off x="251520" y="764704"/>
                  <a:ext cx="432048" cy="4320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16" name="Прямоугольник 215"/>
                <p:cNvSpPr/>
                <p:nvPr/>
              </p:nvSpPr>
              <p:spPr>
                <a:xfrm>
                  <a:off x="683568" y="764704"/>
                  <a:ext cx="432048" cy="4320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17" name="Прямоугольник 216"/>
                <p:cNvSpPr/>
                <p:nvPr/>
              </p:nvSpPr>
              <p:spPr>
                <a:xfrm>
                  <a:off x="1115616" y="764704"/>
                  <a:ext cx="432048" cy="4320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18" name="Прямоугольник 217"/>
                <p:cNvSpPr/>
                <p:nvPr/>
              </p:nvSpPr>
              <p:spPr>
                <a:xfrm>
                  <a:off x="1547664" y="764704"/>
                  <a:ext cx="432048" cy="4320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25" name="Прямоугольник 224"/>
                <p:cNvSpPr/>
                <p:nvPr/>
              </p:nvSpPr>
              <p:spPr>
                <a:xfrm>
                  <a:off x="1979712" y="764704"/>
                  <a:ext cx="432048" cy="4320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214" name="Прямоугольник 213"/>
              <p:cNvSpPr/>
              <p:nvPr/>
            </p:nvSpPr>
            <p:spPr>
              <a:xfrm>
                <a:off x="6012424" y="0"/>
                <a:ext cx="431784" cy="4315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6289" name="TextBox 175"/>
            <p:cNvSpPr txBox="1">
              <a:spLocks noChangeArrowheads="1"/>
            </p:cNvSpPr>
            <p:nvPr/>
          </p:nvSpPr>
          <p:spPr bwMode="auto">
            <a:xfrm>
              <a:off x="5292080" y="260648"/>
              <a:ext cx="432048" cy="4616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C00000"/>
                  </a:solidFill>
                  <a:latin typeface="Comic Sans MS" pitchFamily="66" charset="0"/>
                </a:rPr>
                <a:t>Б</a:t>
              </a:r>
            </a:p>
          </p:txBody>
        </p:sp>
        <p:sp>
          <p:nvSpPr>
            <p:cNvPr id="6290" name="TextBox 177"/>
            <p:cNvSpPr txBox="1">
              <a:spLocks noChangeArrowheads="1"/>
            </p:cNvSpPr>
            <p:nvPr/>
          </p:nvSpPr>
          <p:spPr bwMode="auto">
            <a:xfrm>
              <a:off x="5724128" y="260648"/>
              <a:ext cx="432048" cy="4616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C00000"/>
                  </a:solidFill>
                  <a:latin typeface="Comic Sans MS" pitchFamily="66" charset="0"/>
                </a:rPr>
                <a:t>О</a:t>
              </a:r>
            </a:p>
          </p:txBody>
        </p:sp>
        <p:sp>
          <p:nvSpPr>
            <p:cNvPr id="6291" name="TextBox 178"/>
            <p:cNvSpPr txBox="1">
              <a:spLocks noChangeArrowheads="1"/>
            </p:cNvSpPr>
            <p:nvPr/>
          </p:nvSpPr>
          <p:spPr bwMode="auto">
            <a:xfrm>
              <a:off x="6156176" y="260648"/>
              <a:ext cx="432048" cy="4616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C00000"/>
                  </a:solidFill>
                  <a:latin typeface="Comic Sans MS" pitchFamily="66" charset="0"/>
                </a:rPr>
                <a:t>Л</a:t>
              </a:r>
            </a:p>
          </p:txBody>
        </p:sp>
        <p:sp>
          <p:nvSpPr>
            <p:cNvPr id="6292" name="TextBox 179"/>
            <p:cNvSpPr txBox="1">
              <a:spLocks noChangeArrowheads="1"/>
            </p:cNvSpPr>
            <p:nvPr/>
          </p:nvSpPr>
          <p:spPr bwMode="auto">
            <a:xfrm>
              <a:off x="6588224" y="260648"/>
              <a:ext cx="432048" cy="4616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C00000"/>
                  </a:solidFill>
                  <a:latin typeface="Comic Sans MS" pitchFamily="66" charset="0"/>
                </a:rPr>
                <a:t>О</a:t>
              </a:r>
            </a:p>
          </p:txBody>
        </p:sp>
        <p:sp>
          <p:nvSpPr>
            <p:cNvPr id="6293" name="TextBox 180"/>
            <p:cNvSpPr txBox="1">
              <a:spLocks noChangeArrowheads="1"/>
            </p:cNvSpPr>
            <p:nvPr/>
          </p:nvSpPr>
          <p:spPr bwMode="auto">
            <a:xfrm>
              <a:off x="7020272" y="260648"/>
              <a:ext cx="432048" cy="4616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C00000"/>
                  </a:solidFill>
                  <a:latin typeface="Comic Sans MS" pitchFamily="66" charset="0"/>
                </a:rPr>
                <a:t>Т</a:t>
              </a:r>
            </a:p>
          </p:txBody>
        </p:sp>
        <p:sp>
          <p:nvSpPr>
            <p:cNvPr id="6294" name="TextBox 181"/>
            <p:cNvSpPr txBox="1">
              <a:spLocks noChangeArrowheads="1"/>
            </p:cNvSpPr>
            <p:nvPr/>
          </p:nvSpPr>
          <p:spPr bwMode="auto">
            <a:xfrm>
              <a:off x="7452320" y="260648"/>
              <a:ext cx="432048" cy="4616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C00000"/>
                  </a:solidFill>
                  <a:latin typeface="Comic Sans MS" pitchFamily="66" charset="0"/>
                </a:rPr>
                <a:t>О</a:t>
              </a:r>
            </a:p>
          </p:txBody>
        </p:sp>
      </p:grpSp>
      <p:sp>
        <p:nvSpPr>
          <p:cNvPr id="231" name="Овал 230"/>
          <p:cNvSpPr/>
          <p:nvPr/>
        </p:nvSpPr>
        <p:spPr>
          <a:xfrm>
            <a:off x="5435600" y="3860800"/>
            <a:ext cx="360363" cy="36036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2" name="TextBox 231"/>
          <p:cNvSpPr txBox="1">
            <a:spLocks noChangeArrowheads="1"/>
          </p:cNvSpPr>
          <p:nvPr/>
        </p:nvSpPr>
        <p:spPr bwMode="auto">
          <a:xfrm>
            <a:off x="5435600" y="3860800"/>
            <a:ext cx="2889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5</a:t>
            </a:r>
          </a:p>
        </p:txBody>
      </p:sp>
      <p:sp>
        <p:nvSpPr>
          <p:cNvPr id="233" name="Прямоугольник 232"/>
          <p:cNvSpPr>
            <a:spLocks noChangeArrowheads="1"/>
          </p:cNvSpPr>
          <p:nvPr/>
        </p:nvSpPr>
        <p:spPr bwMode="auto">
          <a:xfrm>
            <a:off x="142875" y="142875"/>
            <a:ext cx="47339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Я зашёл в зелёный дом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И недолго пробыл в нём.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Оказался этот дом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Быстро в городе другом.</a:t>
            </a:r>
          </a:p>
        </p:txBody>
      </p:sp>
      <p:grpSp>
        <p:nvGrpSpPr>
          <p:cNvPr id="105" name="Группа 244"/>
          <p:cNvGrpSpPr>
            <a:grpSpLocks/>
          </p:cNvGrpSpPr>
          <p:nvPr/>
        </p:nvGrpSpPr>
        <p:grpSpPr bwMode="auto">
          <a:xfrm>
            <a:off x="5795963" y="3789363"/>
            <a:ext cx="2160587" cy="461962"/>
            <a:chOff x="5940152" y="260648"/>
            <a:chExt cx="2160587" cy="461963"/>
          </a:xfrm>
        </p:grpSpPr>
        <p:grpSp>
          <p:nvGrpSpPr>
            <p:cNvPr id="112" name="Группа 13"/>
            <p:cNvGrpSpPr>
              <a:grpSpLocks/>
            </p:cNvGrpSpPr>
            <p:nvPr/>
          </p:nvGrpSpPr>
          <p:grpSpPr bwMode="auto">
            <a:xfrm>
              <a:off x="5940152" y="260648"/>
              <a:ext cx="2160587" cy="431800"/>
              <a:chOff x="251520" y="764704"/>
              <a:chExt cx="2160240" cy="432048"/>
            </a:xfrm>
            <a:noFill/>
          </p:grpSpPr>
          <p:sp>
            <p:nvSpPr>
              <p:cNvPr id="235" name="Прямоугольник 234"/>
              <p:cNvSpPr/>
              <p:nvPr/>
            </p:nvSpPr>
            <p:spPr>
              <a:xfrm>
                <a:off x="251520" y="764704"/>
                <a:ext cx="431731" cy="43204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36" name="Прямоугольник 235"/>
              <p:cNvSpPr/>
              <p:nvPr/>
            </p:nvSpPr>
            <p:spPr>
              <a:xfrm>
                <a:off x="683251" y="764704"/>
                <a:ext cx="431731" cy="43204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37" name="Прямоугольник 236"/>
              <p:cNvSpPr/>
              <p:nvPr/>
            </p:nvSpPr>
            <p:spPr>
              <a:xfrm>
                <a:off x="1114981" y="764704"/>
                <a:ext cx="433317" cy="43204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38" name="Прямоугольник 237"/>
              <p:cNvSpPr/>
              <p:nvPr/>
            </p:nvSpPr>
            <p:spPr>
              <a:xfrm>
                <a:off x="1548299" y="764704"/>
                <a:ext cx="431731" cy="43204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39" name="Прямоугольник 238"/>
              <p:cNvSpPr/>
              <p:nvPr/>
            </p:nvSpPr>
            <p:spPr>
              <a:xfrm>
                <a:off x="1980029" y="764704"/>
                <a:ext cx="431731" cy="43204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8" name="TextBox 198"/>
            <p:cNvSpPr txBox="1">
              <a:spLocks noChangeArrowheads="1"/>
            </p:cNvSpPr>
            <p:nvPr/>
          </p:nvSpPr>
          <p:spPr bwMode="auto">
            <a:xfrm>
              <a:off x="5940152" y="260648"/>
              <a:ext cx="43202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В</a:t>
              </a:r>
            </a:p>
          </p:txBody>
        </p:sp>
        <p:sp>
          <p:nvSpPr>
            <p:cNvPr id="6358" name="TextBox 198"/>
            <p:cNvSpPr txBox="1">
              <a:spLocks noChangeArrowheads="1"/>
            </p:cNvSpPr>
            <p:nvPr/>
          </p:nvSpPr>
          <p:spPr bwMode="auto">
            <a:xfrm>
              <a:off x="6372200" y="260648"/>
              <a:ext cx="43202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А</a:t>
              </a:r>
            </a:p>
          </p:txBody>
        </p:sp>
        <p:sp>
          <p:nvSpPr>
            <p:cNvPr id="14" name="TextBox 198"/>
            <p:cNvSpPr txBox="1">
              <a:spLocks noChangeArrowheads="1"/>
            </p:cNvSpPr>
            <p:nvPr/>
          </p:nvSpPr>
          <p:spPr bwMode="auto">
            <a:xfrm>
              <a:off x="6804248" y="260648"/>
              <a:ext cx="43202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Г</a:t>
              </a:r>
            </a:p>
          </p:txBody>
        </p:sp>
        <p:sp>
          <p:nvSpPr>
            <p:cNvPr id="6360" name="TextBox 198"/>
            <p:cNvSpPr txBox="1">
              <a:spLocks noChangeArrowheads="1"/>
            </p:cNvSpPr>
            <p:nvPr/>
          </p:nvSpPr>
          <p:spPr bwMode="auto">
            <a:xfrm>
              <a:off x="7236296" y="260648"/>
              <a:ext cx="43202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О</a:t>
              </a:r>
            </a:p>
          </p:txBody>
        </p:sp>
        <p:sp>
          <p:nvSpPr>
            <p:cNvPr id="20" name="TextBox 198"/>
            <p:cNvSpPr txBox="1">
              <a:spLocks noChangeArrowheads="1"/>
            </p:cNvSpPr>
            <p:nvPr/>
          </p:nvSpPr>
          <p:spPr bwMode="auto">
            <a:xfrm>
              <a:off x="7668344" y="260648"/>
              <a:ext cx="43202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Н</a:t>
              </a:r>
            </a:p>
          </p:txBody>
        </p:sp>
      </p:grpSp>
      <p:sp>
        <p:nvSpPr>
          <p:cNvPr id="234" name="TextBox 5"/>
          <p:cNvSpPr txBox="1">
            <a:spLocks noChangeArrowheads="1"/>
          </p:cNvSpPr>
          <p:nvPr/>
        </p:nvSpPr>
        <p:spPr bwMode="auto">
          <a:xfrm>
            <a:off x="71438" y="-9525"/>
            <a:ext cx="42148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Бусы красные висят,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Из кустов на нас глядят,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Очень любят бусы эти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Дети, птицы и медведи.</a:t>
            </a:r>
          </a:p>
          <a:p>
            <a:pPr>
              <a:defRPr/>
            </a:pPr>
            <a:endParaRPr lang="ru-RU" sz="24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347" name="Picture 203" descr="http://tt-models.spb.ru/wp-content/uploads/images/20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5661248"/>
            <a:ext cx="285750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" name="Овал 239"/>
          <p:cNvSpPr/>
          <p:nvPr/>
        </p:nvSpPr>
        <p:spPr>
          <a:xfrm>
            <a:off x="4568825" y="4714875"/>
            <a:ext cx="360363" cy="36036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1" name="Овал 240"/>
          <p:cNvSpPr/>
          <p:nvPr/>
        </p:nvSpPr>
        <p:spPr>
          <a:xfrm>
            <a:off x="214313" y="5143500"/>
            <a:ext cx="360362" cy="36036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2" name="Овал 241"/>
          <p:cNvSpPr/>
          <p:nvPr/>
        </p:nvSpPr>
        <p:spPr>
          <a:xfrm>
            <a:off x="3286125" y="6000750"/>
            <a:ext cx="360363" cy="36036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3" name="Овал 242"/>
          <p:cNvSpPr/>
          <p:nvPr/>
        </p:nvSpPr>
        <p:spPr>
          <a:xfrm>
            <a:off x="639763" y="6000750"/>
            <a:ext cx="360362" cy="36036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4" name="TextBox 243"/>
          <p:cNvSpPr txBox="1">
            <a:spLocks noChangeArrowheads="1"/>
          </p:cNvSpPr>
          <p:nvPr/>
        </p:nvSpPr>
        <p:spPr bwMode="auto">
          <a:xfrm>
            <a:off x="4572000" y="4714875"/>
            <a:ext cx="2889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6</a:t>
            </a:r>
          </a:p>
        </p:txBody>
      </p:sp>
      <p:sp>
        <p:nvSpPr>
          <p:cNvPr id="245" name="Прямоугольник 244"/>
          <p:cNvSpPr/>
          <p:nvPr/>
        </p:nvSpPr>
        <p:spPr>
          <a:xfrm>
            <a:off x="71438" y="500063"/>
            <a:ext cx="45720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Кто альбом раскрасит наш?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Ну, конечно, … .</a:t>
            </a:r>
          </a:p>
        </p:txBody>
      </p:sp>
      <p:pic>
        <p:nvPicPr>
          <p:cNvPr id="6349" name="Picture 205" descr="http://trojanwiki6.pbworks.com/f/1311601825/penci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5085184"/>
            <a:ext cx="17859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200" name="Группа 78"/>
          <p:cNvGrpSpPr>
            <a:grpSpLocks/>
          </p:cNvGrpSpPr>
          <p:nvPr/>
        </p:nvGrpSpPr>
        <p:grpSpPr bwMode="auto">
          <a:xfrm>
            <a:off x="4929188" y="4643438"/>
            <a:ext cx="3455987" cy="431800"/>
            <a:chOff x="1475656" y="2636912"/>
            <a:chExt cx="3456384" cy="432048"/>
          </a:xfrm>
        </p:grpSpPr>
        <p:grpSp>
          <p:nvGrpSpPr>
            <p:cNvPr id="6346" name="Группа 68"/>
            <p:cNvGrpSpPr>
              <a:grpSpLocks/>
            </p:cNvGrpSpPr>
            <p:nvPr/>
          </p:nvGrpSpPr>
          <p:grpSpPr bwMode="auto">
            <a:xfrm>
              <a:off x="1475656" y="2636912"/>
              <a:ext cx="3024534" cy="432048"/>
              <a:chOff x="251520" y="764704"/>
              <a:chExt cx="3024534" cy="432048"/>
            </a:xfrm>
          </p:grpSpPr>
          <p:grpSp>
            <p:nvGrpSpPr>
              <p:cNvPr id="6348" name="Группа 6"/>
              <p:cNvGrpSpPr>
                <a:grpSpLocks/>
              </p:cNvGrpSpPr>
              <p:nvPr/>
            </p:nvGrpSpPr>
            <p:grpSpPr bwMode="auto">
              <a:xfrm>
                <a:off x="251520" y="764704"/>
                <a:ext cx="2160835" cy="432048"/>
                <a:chOff x="251520" y="764704"/>
                <a:chExt cx="2160835" cy="432048"/>
              </a:xfrm>
            </p:grpSpPr>
            <p:sp>
              <p:nvSpPr>
                <p:cNvPr id="277" name="Прямоугольник 276"/>
                <p:cNvSpPr/>
                <p:nvPr/>
              </p:nvSpPr>
              <p:spPr>
                <a:xfrm>
                  <a:off x="251520" y="764704"/>
                  <a:ext cx="431850" cy="432048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78" name="Прямоугольник 2"/>
                <p:cNvSpPr/>
                <p:nvPr/>
              </p:nvSpPr>
              <p:spPr>
                <a:xfrm>
                  <a:off x="683370" y="764704"/>
                  <a:ext cx="431850" cy="432048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79" name="Прямоугольник 3"/>
                <p:cNvSpPr/>
                <p:nvPr/>
              </p:nvSpPr>
              <p:spPr>
                <a:xfrm>
                  <a:off x="1115219" y="764704"/>
                  <a:ext cx="433437" cy="432048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80" name="Прямоугольник 4"/>
                <p:cNvSpPr/>
                <p:nvPr/>
              </p:nvSpPr>
              <p:spPr>
                <a:xfrm>
                  <a:off x="1548656" y="764704"/>
                  <a:ext cx="431850" cy="432048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81" name="Прямоугольник 5"/>
                <p:cNvSpPr/>
                <p:nvPr/>
              </p:nvSpPr>
              <p:spPr>
                <a:xfrm>
                  <a:off x="1980505" y="764704"/>
                  <a:ext cx="431850" cy="432048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275" name="Прямоугольник 274"/>
              <p:cNvSpPr/>
              <p:nvPr/>
            </p:nvSpPr>
            <p:spPr>
              <a:xfrm>
                <a:off x="2844204" y="764704"/>
                <a:ext cx="431850" cy="43204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76" name="Прямоугольник 275"/>
              <p:cNvSpPr/>
              <p:nvPr/>
            </p:nvSpPr>
            <p:spPr>
              <a:xfrm>
                <a:off x="2412355" y="764704"/>
                <a:ext cx="431850" cy="43204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273" name="Прямоугольник 272"/>
            <p:cNvSpPr/>
            <p:nvPr/>
          </p:nvSpPr>
          <p:spPr>
            <a:xfrm>
              <a:off x="4500190" y="2636912"/>
              <a:ext cx="431850" cy="4320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23" name="Группа 289"/>
          <p:cNvGrpSpPr>
            <a:grpSpLocks/>
          </p:cNvGrpSpPr>
          <p:nvPr/>
        </p:nvGrpSpPr>
        <p:grpSpPr bwMode="auto">
          <a:xfrm>
            <a:off x="4929188" y="4643438"/>
            <a:ext cx="3429000" cy="461962"/>
            <a:chOff x="5286380" y="214290"/>
            <a:chExt cx="3429024" cy="461963"/>
          </a:xfrm>
        </p:grpSpPr>
        <p:sp>
          <p:nvSpPr>
            <p:cNvPr id="6338" name="TextBox 198"/>
            <p:cNvSpPr txBox="1">
              <a:spLocks noChangeArrowheads="1"/>
            </p:cNvSpPr>
            <p:nvPr/>
          </p:nvSpPr>
          <p:spPr bwMode="auto">
            <a:xfrm>
              <a:off x="5286380" y="214290"/>
              <a:ext cx="43202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К</a:t>
              </a:r>
            </a:p>
          </p:txBody>
        </p:sp>
        <p:sp>
          <p:nvSpPr>
            <p:cNvPr id="6339" name="TextBox 204"/>
            <p:cNvSpPr txBox="1">
              <a:spLocks noChangeArrowheads="1"/>
            </p:cNvSpPr>
            <p:nvPr/>
          </p:nvSpPr>
          <p:spPr bwMode="auto">
            <a:xfrm>
              <a:off x="7858148" y="214290"/>
              <a:ext cx="43202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А</a:t>
              </a:r>
            </a:p>
          </p:txBody>
        </p:sp>
        <p:sp>
          <p:nvSpPr>
            <p:cNvPr id="6340" name="TextBox 204"/>
            <p:cNvSpPr txBox="1">
              <a:spLocks noChangeArrowheads="1"/>
            </p:cNvSpPr>
            <p:nvPr/>
          </p:nvSpPr>
          <p:spPr bwMode="auto">
            <a:xfrm>
              <a:off x="5715008" y="214290"/>
              <a:ext cx="43202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А</a:t>
              </a:r>
            </a:p>
          </p:txBody>
        </p:sp>
        <p:sp>
          <p:nvSpPr>
            <p:cNvPr id="6341" name="TextBox 204"/>
            <p:cNvSpPr txBox="1">
              <a:spLocks noChangeArrowheads="1"/>
            </p:cNvSpPr>
            <p:nvPr/>
          </p:nvSpPr>
          <p:spPr bwMode="auto">
            <a:xfrm>
              <a:off x="6143636" y="214290"/>
              <a:ext cx="43202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Р</a:t>
              </a:r>
            </a:p>
          </p:txBody>
        </p:sp>
        <p:sp>
          <p:nvSpPr>
            <p:cNvPr id="6342" name="TextBox 204"/>
            <p:cNvSpPr txBox="1">
              <a:spLocks noChangeArrowheads="1"/>
            </p:cNvSpPr>
            <p:nvPr/>
          </p:nvSpPr>
          <p:spPr bwMode="auto">
            <a:xfrm>
              <a:off x="6572264" y="214290"/>
              <a:ext cx="43202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А</a:t>
              </a:r>
            </a:p>
          </p:txBody>
        </p:sp>
        <p:sp>
          <p:nvSpPr>
            <p:cNvPr id="6343" name="TextBox 204"/>
            <p:cNvSpPr txBox="1">
              <a:spLocks noChangeArrowheads="1"/>
            </p:cNvSpPr>
            <p:nvPr/>
          </p:nvSpPr>
          <p:spPr bwMode="auto">
            <a:xfrm>
              <a:off x="7000892" y="214290"/>
              <a:ext cx="43202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Н</a:t>
              </a:r>
            </a:p>
          </p:txBody>
        </p:sp>
        <p:sp>
          <p:nvSpPr>
            <p:cNvPr id="6344" name="TextBox 204"/>
            <p:cNvSpPr txBox="1">
              <a:spLocks noChangeArrowheads="1"/>
            </p:cNvSpPr>
            <p:nvPr/>
          </p:nvSpPr>
          <p:spPr bwMode="auto">
            <a:xfrm>
              <a:off x="7429520" y="214290"/>
              <a:ext cx="43202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Д</a:t>
              </a:r>
            </a:p>
          </p:txBody>
        </p:sp>
        <p:sp>
          <p:nvSpPr>
            <p:cNvPr id="6345" name="TextBox 204"/>
            <p:cNvSpPr txBox="1">
              <a:spLocks noChangeArrowheads="1"/>
            </p:cNvSpPr>
            <p:nvPr/>
          </p:nvSpPr>
          <p:spPr bwMode="auto">
            <a:xfrm>
              <a:off x="8283377" y="214290"/>
              <a:ext cx="43202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Ш</a:t>
              </a:r>
            </a:p>
          </p:txBody>
        </p:sp>
      </p:grpSp>
      <p:sp>
        <p:nvSpPr>
          <p:cNvPr id="292" name="TextBox 291"/>
          <p:cNvSpPr txBox="1">
            <a:spLocks noChangeArrowheads="1"/>
          </p:cNvSpPr>
          <p:nvPr/>
        </p:nvSpPr>
        <p:spPr bwMode="auto">
          <a:xfrm>
            <a:off x="282575" y="5143500"/>
            <a:ext cx="2889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7</a:t>
            </a:r>
          </a:p>
        </p:txBody>
      </p:sp>
      <p:sp>
        <p:nvSpPr>
          <p:cNvPr id="293" name="Прямоугольник 292"/>
          <p:cNvSpPr/>
          <p:nvPr/>
        </p:nvSpPr>
        <p:spPr>
          <a:xfrm>
            <a:off x="285750" y="0"/>
            <a:ext cx="3929063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По полю рыщет,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Поёт да свищет,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Деревья ломает,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К земле преклоняет.</a:t>
            </a:r>
          </a:p>
        </p:txBody>
      </p:sp>
      <p:pic>
        <p:nvPicPr>
          <p:cNvPr id="6353" name="Picture 209" descr="http://gooselakeweather.com/wp/wp-content/uploads/2008/12/wind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5072063"/>
            <a:ext cx="27193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4" name="Группа 316"/>
          <p:cNvGrpSpPr>
            <a:grpSpLocks/>
          </p:cNvGrpSpPr>
          <p:nvPr/>
        </p:nvGrpSpPr>
        <p:grpSpPr bwMode="auto">
          <a:xfrm>
            <a:off x="642938" y="5072063"/>
            <a:ext cx="2146300" cy="495300"/>
            <a:chOff x="5643570" y="180955"/>
            <a:chExt cx="2146539" cy="495298"/>
          </a:xfrm>
        </p:grpSpPr>
        <p:sp>
          <p:nvSpPr>
            <p:cNvPr id="6333" name="TextBox 198"/>
            <p:cNvSpPr txBox="1">
              <a:spLocks noChangeArrowheads="1"/>
            </p:cNvSpPr>
            <p:nvPr/>
          </p:nvSpPr>
          <p:spPr bwMode="auto">
            <a:xfrm>
              <a:off x="5643570" y="214290"/>
              <a:ext cx="43202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В</a:t>
              </a:r>
            </a:p>
          </p:txBody>
        </p:sp>
        <p:sp>
          <p:nvSpPr>
            <p:cNvPr id="6334" name="TextBox 204"/>
            <p:cNvSpPr txBox="1">
              <a:spLocks noChangeArrowheads="1"/>
            </p:cNvSpPr>
            <p:nvPr/>
          </p:nvSpPr>
          <p:spPr bwMode="auto">
            <a:xfrm>
              <a:off x="6500826" y="214290"/>
              <a:ext cx="43202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Т</a:t>
              </a:r>
            </a:p>
          </p:txBody>
        </p:sp>
        <p:sp>
          <p:nvSpPr>
            <p:cNvPr id="6335" name="TextBox 204"/>
            <p:cNvSpPr txBox="1">
              <a:spLocks noChangeArrowheads="1"/>
            </p:cNvSpPr>
            <p:nvPr/>
          </p:nvSpPr>
          <p:spPr bwMode="auto">
            <a:xfrm>
              <a:off x="6072198" y="214290"/>
              <a:ext cx="43202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Е</a:t>
              </a:r>
            </a:p>
          </p:txBody>
        </p:sp>
        <p:sp>
          <p:nvSpPr>
            <p:cNvPr id="6336" name="TextBox 204"/>
            <p:cNvSpPr txBox="1">
              <a:spLocks noChangeArrowheads="1"/>
            </p:cNvSpPr>
            <p:nvPr/>
          </p:nvSpPr>
          <p:spPr bwMode="auto">
            <a:xfrm>
              <a:off x="7358082" y="180955"/>
              <a:ext cx="43202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Р</a:t>
              </a:r>
            </a:p>
          </p:txBody>
        </p:sp>
        <p:sp>
          <p:nvSpPr>
            <p:cNvPr id="6337" name="TextBox 204"/>
            <p:cNvSpPr txBox="1">
              <a:spLocks noChangeArrowheads="1"/>
            </p:cNvSpPr>
            <p:nvPr/>
          </p:nvSpPr>
          <p:spPr bwMode="auto">
            <a:xfrm>
              <a:off x="6929454" y="214290"/>
              <a:ext cx="43202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Е</a:t>
              </a:r>
            </a:p>
          </p:txBody>
        </p:sp>
      </p:grpSp>
      <p:sp>
        <p:nvSpPr>
          <p:cNvPr id="318" name="TextBox 317"/>
          <p:cNvSpPr txBox="1">
            <a:spLocks noChangeArrowheads="1"/>
          </p:cNvSpPr>
          <p:nvPr/>
        </p:nvSpPr>
        <p:spPr bwMode="auto">
          <a:xfrm>
            <a:off x="642938" y="6000750"/>
            <a:ext cx="357187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8</a:t>
            </a:r>
          </a:p>
        </p:txBody>
      </p:sp>
      <p:sp>
        <p:nvSpPr>
          <p:cNvPr id="319" name="Прямоугольник 318"/>
          <p:cNvSpPr/>
          <p:nvPr/>
        </p:nvSpPr>
        <p:spPr>
          <a:xfrm>
            <a:off x="0" y="0"/>
            <a:ext cx="442912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У косого нет берлоги,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Не нужна ему нора.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От врагов спасают ноги,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А от голода – кора.</a:t>
            </a:r>
          </a:p>
        </p:txBody>
      </p:sp>
      <p:pic>
        <p:nvPicPr>
          <p:cNvPr id="6355" name="Picture 211" descr="http://radikal.ua/data/upload/4efc3/49112/ad9b784ab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304" y="4813697"/>
            <a:ext cx="13811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5" name="Группа 328"/>
          <p:cNvGrpSpPr>
            <a:grpSpLocks/>
          </p:cNvGrpSpPr>
          <p:nvPr/>
        </p:nvGrpSpPr>
        <p:grpSpPr bwMode="auto">
          <a:xfrm>
            <a:off x="1068388" y="5929313"/>
            <a:ext cx="1717675" cy="461962"/>
            <a:chOff x="428596" y="4429132"/>
            <a:chExt cx="1717911" cy="461963"/>
          </a:xfrm>
        </p:grpSpPr>
        <p:sp>
          <p:nvSpPr>
            <p:cNvPr id="6329" name="TextBox 204"/>
            <p:cNvSpPr txBox="1">
              <a:spLocks noChangeArrowheads="1"/>
            </p:cNvSpPr>
            <p:nvPr/>
          </p:nvSpPr>
          <p:spPr bwMode="auto">
            <a:xfrm>
              <a:off x="428596" y="4429132"/>
              <a:ext cx="43202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З</a:t>
              </a:r>
            </a:p>
          </p:txBody>
        </p:sp>
        <p:sp>
          <p:nvSpPr>
            <p:cNvPr id="6330" name="TextBox 204"/>
            <p:cNvSpPr txBox="1">
              <a:spLocks noChangeArrowheads="1"/>
            </p:cNvSpPr>
            <p:nvPr/>
          </p:nvSpPr>
          <p:spPr bwMode="auto">
            <a:xfrm>
              <a:off x="857224" y="4429132"/>
              <a:ext cx="43202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А</a:t>
              </a:r>
            </a:p>
          </p:txBody>
        </p:sp>
        <p:sp>
          <p:nvSpPr>
            <p:cNvPr id="6331" name="TextBox 204"/>
            <p:cNvSpPr txBox="1">
              <a:spLocks noChangeArrowheads="1"/>
            </p:cNvSpPr>
            <p:nvPr/>
          </p:nvSpPr>
          <p:spPr bwMode="auto">
            <a:xfrm>
              <a:off x="1285852" y="4429132"/>
              <a:ext cx="43202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Я</a:t>
              </a:r>
            </a:p>
          </p:txBody>
        </p:sp>
        <p:sp>
          <p:nvSpPr>
            <p:cNvPr id="6332" name="TextBox 204"/>
            <p:cNvSpPr txBox="1">
              <a:spLocks noChangeArrowheads="1"/>
            </p:cNvSpPr>
            <p:nvPr/>
          </p:nvSpPr>
          <p:spPr bwMode="auto">
            <a:xfrm>
              <a:off x="1714480" y="4429132"/>
              <a:ext cx="43202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Ц</a:t>
              </a:r>
            </a:p>
          </p:txBody>
        </p:sp>
      </p:grpSp>
      <p:sp>
        <p:nvSpPr>
          <p:cNvPr id="330" name="TextBox 329"/>
          <p:cNvSpPr txBox="1">
            <a:spLocks noChangeArrowheads="1"/>
          </p:cNvSpPr>
          <p:nvPr/>
        </p:nvSpPr>
        <p:spPr bwMode="auto">
          <a:xfrm>
            <a:off x="3286125" y="6000750"/>
            <a:ext cx="35718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9</a:t>
            </a:r>
          </a:p>
        </p:txBody>
      </p:sp>
      <p:sp>
        <p:nvSpPr>
          <p:cNvPr id="331" name="Прямоугольник 330"/>
          <p:cNvSpPr/>
          <p:nvPr/>
        </p:nvSpPr>
        <p:spPr>
          <a:xfrm>
            <a:off x="-357188" y="285750"/>
            <a:ext cx="5500688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Стоит Алёна –    платок зелёный,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Тонкий стан, белый сарафан.</a:t>
            </a:r>
          </a:p>
        </p:txBody>
      </p:sp>
      <p:pic>
        <p:nvPicPr>
          <p:cNvPr id="6357" name="Picture 213" descr="http://img-fotki.yandex.ru/get/5102/ge-4.0/0_3df6f_a0c3a37e_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6256" y="5099050"/>
            <a:ext cx="157162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6" name="Группа 337"/>
          <p:cNvGrpSpPr>
            <a:grpSpLocks/>
          </p:cNvGrpSpPr>
          <p:nvPr/>
        </p:nvGrpSpPr>
        <p:grpSpPr bwMode="auto">
          <a:xfrm>
            <a:off x="3635896" y="5929313"/>
            <a:ext cx="2574925" cy="461962"/>
            <a:chOff x="3643306" y="5929330"/>
            <a:chExt cx="2575167" cy="461963"/>
          </a:xfrm>
        </p:grpSpPr>
        <p:sp>
          <p:nvSpPr>
            <p:cNvPr id="6323" name="TextBox 204"/>
            <p:cNvSpPr txBox="1">
              <a:spLocks noChangeArrowheads="1"/>
            </p:cNvSpPr>
            <p:nvPr/>
          </p:nvSpPr>
          <p:spPr bwMode="auto">
            <a:xfrm>
              <a:off x="3643306" y="5929330"/>
              <a:ext cx="43202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Б</a:t>
              </a:r>
            </a:p>
          </p:txBody>
        </p:sp>
        <p:sp>
          <p:nvSpPr>
            <p:cNvPr id="6324" name="TextBox 204"/>
            <p:cNvSpPr txBox="1">
              <a:spLocks noChangeArrowheads="1"/>
            </p:cNvSpPr>
            <p:nvPr/>
          </p:nvSpPr>
          <p:spPr bwMode="auto">
            <a:xfrm>
              <a:off x="4139973" y="5929330"/>
              <a:ext cx="43202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Е</a:t>
              </a:r>
            </a:p>
          </p:txBody>
        </p:sp>
        <p:sp>
          <p:nvSpPr>
            <p:cNvPr id="6325" name="TextBox 204"/>
            <p:cNvSpPr txBox="1">
              <a:spLocks noChangeArrowheads="1"/>
            </p:cNvSpPr>
            <p:nvPr/>
          </p:nvSpPr>
          <p:spPr bwMode="auto">
            <a:xfrm>
              <a:off x="4568601" y="5929330"/>
              <a:ext cx="43202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Р</a:t>
              </a:r>
            </a:p>
          </p:txBody>
        </p:sp>
        <p:sp>
          <p:nvSpPr>
            <p:cNvPr id="6326" name="TextBox 204"/>
            <p:cNvSpPr txBox="1">
              <a:spLocks noChangeArrowheads="1"/>
            </p:cNvSpPr>
            <p:nvPr/>
          </p:nvSpPr>
          <p:spPr bwMode="auto">
            <a:xfrm>
              <a:off x="4997229" y="5929330"/>
              <a:ext cx="43202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 dirty="0">
                  <a:solidFill>
                    <a:srgbClr val="C00000"/>
                  </a:solidFill>
                  <a:latin typeface="Comic Sans MS" pitchFamily="66" charset="0"/>
                </a:rPr>
                <a:t>Ё</a:t>
              </a:r>
            </a:p>
          </p:txBody>
        </p:sp>
        <p:sp>
          <p:nvSpPr>
            <p:cNvPr id="6327" name="TextBox 204"/>
            <p:cNvSpPr txBox="1">
              <a:spLocks noChangeArrowheads="1"/>
            </p:cNvSpPr>
            <p:nvPr/>
          </p:nvSpPr>
          <p:spPr bwMode="auto">
            <a:xfrm>
              <a:off x="5429256" y="5929330"/>
              <a:ext cx="43202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З</a:t>
              </a:r>
            </a:p>
          </p:txBody>
        </p:sp>
        <p:sp>
          <p:nvSpPr>
            <p:cNvPr id="6328" name="TextBox 204"/>
            <p:cNvSpPr txBox="1">
              <a:spLocks noChangeArrowheads="1"/>
            </p:cNvSpPr>
            <p:nvPr/>
          </p:nvSpPr>
          <p:spPr bwMode="auto">
            <a:xfrm>
              <a:off x="5786446" y="5929330"/>
              <a:ext cx="43202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А</a:t>
              </a:r>
            </a:p>
          </p:txBody>
        </p:sp>
      </p:grpSp>
      <p:sp>
        <p:nvSpPr>
          <p:cNvPr id="340" name="Овал 339"/>
          <p:cNvSpPr/>
          <p:nvPr/>
        </p:nvSpPr>
        <p:spPr>
          <a:xfrm>
            <a:off x="5854700" y="357188"/>
            <a:ext cx="360363" cy="36036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1" name="TextBox 340"/>
          <p:cNvSpPr txBox="1">
            <a:spLocks noChangeArrowheads="1"/>
          </p:cNvSpPr>
          <p:nvPr/>
        </p:nvSpPr>
        <p:spPr bwMode="auto">
          <a:xfrm>
            <a:off x="5786438" y="357188"/>
            <a:ext cx="500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10</a:t>
            </a:r>
          </a:p>
        </p:txBody>
      </p:sp>
      <p:sp>
        <p:nvSpPr>
          <p:cNvPr id="342" name="Прямоугольник 341"/>
          <p:cNvSpPr/>
          <p:nvPr/>
        </p:nvSpPr>
        <p:spPr>
          <a:xfrm>
            <a:off x="-285750" y="0"/>
            <a:ext cx="485775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Рядом с дворником шагаю,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Разгребаю снег кругом,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И ребятам помогаю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Делать гору, строить дом.</a:t>
            </a:r>
          </a:p>
        </p:txBody>
      </p:sp>
      <p:pic>
        <p:nvPicPr>
          <p:cNvPr id="6359" name="Picture 215" descr="http://www.bradas.ua/components/com_virtuemart/shop_image/product/_________________4ba8c57fe833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4208" y="5098305"/>
            <a:ext cx="241141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7" name="Группа 349"/>
          <p:cNvGrpSpPr>
            <a:grpSpLocks/>
          </p:cNvGrpSpPr>
          <p:nvPr/>
        </p:nvGrpSpPr>
        <p:grpSpPr bwMode="auto">
          <a:xfrm>
            <a:off x="5786438" y="752475"/>
            <a:ext cx="431800" cy="2605088"/>
            <a:chOff x="5786446" y="752459"/>
            <a:chExt cx="432065" cy="2605103"/>
          </a:xfrm>
        </p:grpSpPr>
        <p:sp>
          <p:nvSpPr>
            <p:cNvPr id="6317" name="TextBox 178"/>
            <p:cNvSpPr txBox="1">
              <a:spLocks noChangeArrowheads="1"/>
            </p:cNvSpPr>
            <p:nvPr/>
          </p:nvSpPr>
          <p:spPr bwMode="auto">
            <a:xfrm>
              <a:off x="5786446" y="752459"/>
              <a:ext cx="43206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Л</a:t>
              </a:r>
            </a:p>
          </p:txBody>
        </p:sp>
        <p:sp>
          <p:nvSpPr>
            <p:cNvPr id="6318" name="TextBox 178"/>
            <p:cNvSpPr txBox="1">
              <a:spLocks noChangeArrowheads="1"/>
            </p:cNvSpPr>
            <p:nvPr/>
          </p:nvSpPr>
          <p:spPr bwMode="auto">
            <a:xfrm>
              <a:off x="5786446" y="1214422"/>
              <a:ext cx="43206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О</a:t>
              </a:r>
            </a:p>
          </p:txBody>
        </p:sp>
        <p:sp>
          <p:nvSpPr>
            <p:cNvPr id="6319" name="TextBox 178"/>
            <p:cNvSpPr txBox="1">
              <a:spLocks noChangeArrowheads="1"/>
            </p:cNvSpPr>
            <p:nvPr/>
          </p:nvSpPr>
          <p:spPr bwMode="auto">
            <a:xfrm>
              <a:off x="5786446" y="1609715"/>
              <a:ext cx="43206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П</a:t>
              </a:r>
            </a:p>
          </p:txBody>
        </p:sp>
        <p:sp>
          <p:nvSpPr>
            <p:cNvPr id="6320" name="TextBox 178"/>
            <p:cNvSpPr txBox="1">
              <a:spLocks noChangeArrowheads="1"/>
            </p:cNvSpPr>
            <p:nvPr/>
          </p:nvSpPr>
          <p:spPr bwMode="auto">
            <a:xfrm>
              <a:off x="5786446" y="2038343"/>
              <a:ext cx="43206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А</a:t>
              </a:r>
            </a:p>
          </p:txBody>
        </p:sp>
        <p:sp>
          <p:nvSpPr>
            <p:cNvPr id="6321" name="TextBox 178"/>
            <p:cNvSpPr txBox="1">
              <a:spLocks noChangeArrowheads="1"/>
            </p:cNvSpPr>
            <p:nvPr/>
          </p:nvSpPr>
          <p:spPr bwMode="auto">
            <a:xfrm>
              <a:off x="5786446" y="2500306"/>
              <a:ext cx="43206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Т</a:t>
              </a:r>
            </a:p>
          </p:txBody>
        </p:sp>
        <p:sp>
          <p:nvSpPr>
            <p:cNvPr id="26" name="TextBox 178"/>
            <p:cNvSpPr txBox="1">
              <a:spLocks noChangeArrowheads="1"/>
            </p:cNvSpPr>
            <p:nvPr/>
          </p:nvSpPr>
          <p:spPr bwMode="auto">
            <a:xfrm>
              <a:off x="5786446" y="2895599"/>
              <a:ext cx="43206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А</a:t>
              </a:r>
            </a:p>
          </p:txBody>
        </p:sp>
      </p:grpSp>
      <p:sp>
        <p:nvSpPr>
          <p:cNvPr id="351" name="Овал 350"/>
          <p:cNvSpPr/>
          <p:nvPr/>
        </p:nvSpPr>
        <p:spPr>
          <a:xfrm>
            <a:off x="8429625" y="785813"/>
            <a:ext cx="360363" cy="36036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2" name="Овал 351"/>
          <p:cNvSpPr/>
          <p:nvPr/>
        </p:nvSpPr>
        <p:spPr>
          <a:xfrm>
            <a:off x="7143750" y="1214438"/>
            <a:ext cx="360363" cy="36036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3" name="Овал 352"/>
          <p:cNvSpPr/>
          <p:nvPr/>
        </p:nvSpPr>
        <p:spPr>
          <a:xfrm>
            <a:off x="1568450" y="1714500"/>
            <a:ext cx="360363" cy="36036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4" name="Овал 353"/>
          <p:cNvSpPr/>
          <p:nvPr/>
        </p:nvSpPr>
        <p:spPr>
          <a:xfrm>
            <a:off x="2357438" y="3429000"/>
            <a:ext cx="360362" cy="36036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5" name="Овал 354"/>
          <p:cNvSpPr/>
          <p:nvPr/>
        </p:nvSpPr>
        <p:spPr>
          <a:xfrm>
            <a:off x="5786438" y="3429000"/>
            <a:ext cx="360362" cy="36036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6" name="Овал 355"/>
          <p:cNvSpPr/>
          <p:nvPr/>
        </p:nvSpPr>
        <p:spPr>
          <a:xfrm>
            <a:off x="4929188" y="2143125"/>
            <a:ext cx="360362" cy="36036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7" name="Овал 356"/>
          <p:cNvSpPr/>
          <p:nvPr/>
        </p:nvSpPr>
        <p:spPr>
          <a:xfrm>
            <a:off x="4071938" y="2143125"/>
            <a:ext cx="360362" cy="36036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8" name="Овал 357"/>
          <p:cNvSpPr/>
          <p:nvPr/>
        </p:nvSpPr>
        <p:spPr>
          <a:xfrm>
            <a:off x="3214688" y="2143125"/>
            <a:ext cx="360362" cy="36036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9" name="TextBox 358"/>
          <p:cNvSpPr txBox="1">
            <a:spLocks noChangeArrowheads="1"/>
          </p:cNvSpPr>
          <p:nvPr/>
        </p:nvSpPr>
        <p:spPr bwMode="auto">
          <a:xfrm>
            <a:off x="8358188" y="785813"/>
            <a:ext cx="500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11</a:t>
            </a:r>
          </a:p>
        </p:txBody>
      </p:sp>
      <p:sp>
        <p:nvSpPr>
          <p:cNvPr id="360" name="Прямоугольник 359"/>
          <p:cNvSpPr/>
          <p:nvPr/>
        </p:nvSpPr>
        <p:spPr>
          <a:xfrm>
            <a:off x="214313" y="0"/>
            <a:ext cx="4071937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Когда я молод был –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Светло светил,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Под старость стал –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Меркнуть стал.</a:t>
            </a:r>
          </a:p>
        </p:txBody>
      </p:sp>
      <p:pic>
        <p:nvPicPr>
          <p:cNvPr id="6361" name="Picture 217" descr="http://ic.pics.livejournal.com/sunba11/17001584/4901/4901_32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8224" y="5143500"/>
            <a:ext cx="19319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2" name="Группа 366"/>
          <p:cNvGrpSpPr>
            <a:grpSpLocks/>
          </p:cNvGrpSpPr>
          <p:nvPr/>
        </p:nvGrpSpPr>
        <p:grpSpPr bwMode="auto">
          <a:xfrm>
            <a:off x="8358188" y="1181100"/>
            <a:ext cx="503237" cy="2209800"/>
            <a:chOff x="8358209" y="1181087"/>
            <a:chExt cx="503505" cy="2209810"/>
          </a:xfrm>
        </p:grpSpPr>
        <p:sp>
          <p:nvSpPr>
            <p:cNvPr id="6312" name="TextBox 178"/>
            <p:cNvSpPr txBox="1">
              <a:spLocks noChangeArrowheads="1"/>
            </p:cNvSpPr>
            <p:nvPr/>
          </p:nvSpPr>
          <p:spPr bwMode="auto">
            <a:xfrm>
              <a:off x="8358214" y="1181087"/>
              <a:ext cx="43206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М</a:t>
              </a:r>
            </a:p>
          </p:txBody>
        </p:sp>
        <p:sp>
          <p:nvSpPr>
            <p:cNvPr id="6313" name="TextBox 178"/>
            <p:cNvSpPr txBox="1">
              <a:spLocks noChangeArrowheads="1"/>
            </p:cNvSpPr>
            <p:nvPr/>
          </p:nvSpPr>
          <p:spPr bwMode="auto">
            <a:xfrm>
              <a:off x="8429649" y="2466971"/>
              <a:ext cx="43206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Я</a:t>
              </a:r>
            </a:p>
          </p:txBody>
        </p:sp>
        <p:sp>
          <p:nvSpPr>
            <p:cNvPr id="6314" name="TextBox 178"/>
            <p:cNvSpPr txBox="1">
              <a:spLocks noChangeArrowheads="1"/>
            </p:cNvSpPr>
            <p:nvPr/>
          </p:nvSpPr>
          <p:spPr bwMode="auto">
            <a:xfrm>
              <a:off x="8426210" y="1643050"/>
              <a:ext cx="43206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Е</a:t>
              </a:r>
            </a:p>
          </p:txBody>
        </p:sp>
        <p:sp>
          <p:nvSpPr>
            <p:cNvPr id="6315" name="TextBox 178"/>
            <p:cNvSpPr txBox="1">
              <a:spLocks noChangeArrowheads="1"/>
            </p:cNvSpPr>
            <p:nvPr/>
          </p:nvSpPr>
          <p:spPr bwMode="auto">
            <a:xfrm>
              <a:off x="8358209" y="2928934"/>
              <a:ext cx="43206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Ц</a:t>
              </a:r>
            </a:p>
          </p:txBody>
        </p:sp>
        <p:sp>
          <p:nvSpPr>
            <p:cNvPr id="6316" name="TextBox 178"/>
            <p:cNvSpPr txBox="1">
              <a:spLocks noChangeArrowheads="1"/>
            </p:cNvSpPr>
            <p:nvPr/>
          </p:nvSpPr>
          <p:spPr bwMode="auto">
            <a:xfrm>
              <a:off x="8358214" y="2071678"/>
              <a:ext cx="43206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С</a:t>
              </a:r>
            </a:p>
          </p:txBody>
        </p:sp>
      </p:grpSp>
      <p:sp>
        <p:nvSpPr>
          <p:cNvPr id="368" name="TextBox 367"/>
          <p:cNvSpPr txBox="1">
            <a:spLocks noChangeArrowheads="1"/>
          </p:cNvSpPr>
          <p:nvPr/>
        </p:nvSpPr>
        <p:spPr bwMode="auto">
          <a:xfrm>
            <a:off x="7072313" y="1214438"/>
            <a:ext cx="500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12</a:t>
            </a:r>
          </a:p>
        </p:txBody>
      </p:sp>
      <p:sp>
        <p:nvSpPr>
          <p:cNvPr id="369" name="Прямоугольник 368"/>
          <p:cNvSpPr/>
          <p:nvPr/>
        </p:nvSpPr>
        <p:spPr>
          <a:xfrm>
            <a:off x="142875" y="714375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Жидко, а не вода,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Бело, а не снег.</a:t>
            </a:r>
          </a:p>
        </p:txBody>
      </p:sp>
      <p:pic>
        <p:nvPicPr>
          <p:cNvPr id="6363" name="Picture 219" descr="http://g2zero.com/uploads/posts/2012-04/1335285784_2323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0232" y="51435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3" name="Группа 375"/>
          <p:cNvGrpSpPr>
            <a:grpSpLocks/>
          </p:cNvGrpSpPr>
          <p:nvPr/>
        </p:nvGrpSpPr>
        <p:grpSpPr bwMode="auto">
          <a:xfrm>
            <a:off x="7072313" y="1643063"/>
            <a:ext cx="500062" cy="2605087"/>
            <a:chOff x="7072330" y="1643050"/>
            <a:chExt cx="500066" cy="2605103"/>
          </a:xfrm>
        </p:grpSpPr>
        <p:sp>
          <p:nvSpPr>
            <p:cNvPr id="6306" name="TextBox 204"/>
            <p:cNvSpPr txBox="1">
              <a:spLocks noChangeArrowheads="1"/>
            </p:cNvSpPr>
            <p:nvPr/>
          </p:nvSpPr>
          <p:spPr bwMode="auto">
            <a:xfrm>
              <a:off x="7072330" y="1643050"/>
              <a:ext cx="43202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М</a:t>
              </a:r>
            </a:p>
          </p:txBody>
        </p:sp>
        <p:sp>
          <p:nvSpPr>
            <p:cNvPr id="6307" name="TextBox 201"/>
            <p:cNvSpPr txBox="1">
              <a:spLocks noChangeArrowheads="1"/>
            </p:cNvSpPr>
            <p:nvPr/>
          </p:nvSpPr>
          <p:spPr bwMode="auto">
            <a:xfrm>
              <a:off x="7072330" y="2038343"/>
              <a:ext cx="43202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О</a:t>
              </a:r>
            </a:p>
          </p:txBody>
        </p:sp>
        <p:sp>
          <p:nvSpPr>
            <p:cNvPr id="6308" name="TextBox 201"/>
            <p:cNvSpPr txBox="1">
              <a:spLocks noChangeArrowheads="1"/>
            </p:cNvSpPr>
            <p:nvPr/>
          </p:nvSpPr>
          <p:spPr bwMode="auto">
            <a:xfrm>
              <a:off x="7072330" y="2928934"/>
              <a:ext cx="43202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О</a:t>
              </a:r>
            </a:p>
          </p:txBody>
        </p:sp>
        <p:sp>
          <p:nvSpPr>
            <p:cNvPr id="6309" name="TextBox 178"/>
            <p:cNvSpPr txBox="1">
              <a:spLocks noChangeArrowheads="1"/>
            </p:cNvSpPr>
            <p:nvPr/>
          </p:nvSpPr>
          <p:spPr bwMode="auto">
            <a:xfrm>
              <a:off x="7072330" y="2500306"/>
              <a:ext cx="43206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Л</a:t>
              </a:r>
            </a:p>
          </p:txBody>
        </p:sp>
        <p:sp>
          <p:nvSpPr>
            <p:cNvPr id="6310" name="TextBox 178"/>
            <p:cNvSpPr txBox="1">
              <a:spLocks noChangeArrowheads="1"/>
            </p:cNvSpPr>
            <p:nvPr/>
          </p:nvSpPr>
          <p:spPr bwMode="auto">
            <a:xfrm>
              <a:off x="7140331" y="3357562"/>
              <a:ext cx="43206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К</a:t>
              </a:r>
            </a:p>
          </p:txBody>
        </p:sp>
        <p:sp>
          <p:nvSpPr>
            <p:cNvPr id="6311" name="TextBox 201"/>
            <p:cNvSpPr txBox="1">
              <a:spLocks noChangeArrowheads="1"/>
            </p:cNvSpPr>
            <p:nvPr/>
          </p:nvSpPr>
          <p:spPr bwMode="auto">
            <a:xfrm>
              <a:off x="7072330" y="3786190"/>
              <a:ext cx="43202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О</a:t>
              </a:r>
            </a:p>
          </p:txBody>
        </p:sp>
      </p:grpSp>
      <p:sp>
        <p:nvSpPr>
          <p:cNvPr id="312" name="TextBox 311"/>
          <p:cNvSpPr txBox="1">
            <a:spLocks noChangeArrowheads="1"/>
          </p:cNvSpPr>
          <p:nvPr/>
        </p:nvSpPr>
        <p:spPr bwMode="auto">
          <a:xfrm>
            <a:off x="1500188" y="1714500"/>
            <a:ext cx="500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13</a:t>
            </a:r>
          </a:p>
        </p:txBody>
      </p:sp>
      <p:sp>
        <p:nvSpPr>
          <p:cNvPr id="313" name="Прямоугольник 312"/>
          <p:cNvSpPr/>
          <p:nvPr/>
        </p:nvSpPr>
        <p:spPr>
          <a:xfrm>
            <a:off x="-571500" y="285750"/>
            <a:ext cx="51435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Многолюден, шумен, молод,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Под землёй грохочет город,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А дома с народом тут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Вдоль по улице бегут.</a:t>
            </a:r>
          </a:p>
        </p:txBody>
      </p:sp>
      <p:grpSp>
        <p:nvGrpSpPr>
          <p:cNvPr id="6237" name="Группа 332"/>
          <p:cNvGrpSpPr>
            <a:grpSpLocks/>
          </p:cNvGrpSpPr>
          <p:nvPr/>
        </p:nvGrpSpPr>
        <p:grpSpPr bwMode="auto">
          <a:xfrm>
            <a:off x="1500188" y="2071688"/>
            <a:ext cx="433387" cy="1717675"/>
            <a:chOff x="1500166" y="2071678"/>
            <a:chExt cx="433388" cy="1717684"/>
          </a:xfrm>
        </p:grpSpPr>
        <p:sp>
          <p:nvSpPr>
            <p:cNvPr id="327" name="Прямоугольник 326"/>
            <p:cNvSpPr/>
            <p:nvPr/>
          </p:nvSpPr>
          <p:spPr bwMode="auto">
            <a:xfrm>
              <a:off x="1500166" y="3357560"/>
              <a:ext cx="433388" cy="43180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328" name="Прямоугольник 327"/>
            <p:cNvSpPr/>
            <p:nvPr/>
          </p:nvSpPr>
          <p:spPr bwMode="auto">
            <a:xfrm>
              <a:off x="1500166" y="2925757"/>
              <a:ext cx="433388" cy="43180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329" name="Прямоугольник 328"/>
            <p:cNvSpPr/>
            <p:nvPr/>
          </p:nvSpPr>
          <p:spPr bwMode="auto">
            <a:xfrm>
              <a:off x="1500166" y="2500305"/>
              <a:ext cx="433388" cy="43180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332" name="Прямоугольник 331"/>
            <p:cNvSpPr/>
            <p:nvPr/>
          </p:nvSpPr>
          <p:spPr bwMode="auto">
            <a:xfrm>
              <a:off x="1500166" y="2071678"/>
              <a:ext cx="433388" cy="43180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8195" name="Группа 338"/>
          <p:cNvGrpSpPr>
            <a:grpSpLocks/>
          </p:cNvGrpSpPr>
          <p:nvPr/>
        </p:nvGrpSpPr>
        <p:grpSpPr bwMode="auto">
          <a:xfrm>
            <a:off x="1474788" y="2071688"/>
            <a:ext cx="457200" cy="2179637"/>
            <a:chOff x="1475053" y="2071678"/>
            <a:chExt cx="457178" cy="2179647"/>
          </a:xfrm>
        </p:grpSpPr>
        <p:sp>
          <p:nvSpPr>
            <p:cNvPr id="6297" name="TextBox 177"/>
            <p:cNvSpPr txBox="1">
              <a:spLocks noChangeArrowheads="1"/>
            </p:cNvSpPr>
            <p:nvPr/>
          </p:nvSpPr>
          <p:spPr bwMode="auto">
            <a:xfrm>
              <a:off x="1500166" y="2071678"/>
              <a:ext cx="43206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М</a:t>
              </a:r>
            </a:p>
          </p:txBody>
        </p:sp>
        <p:sp>
          <p:nvSpPr>
            <p:cNvPr id="6298" name="TextBox 177"/>
            <p:cNvSpPr txBox="1">
              <a:spLocks noChangeArrowheads="1"/>
            </p:cNvSpPr>
            <p:nvPr/>
          </p:nvSpPr>
          <p:spPr bwMode="auto">
            <a:xfrm>
              <a:off x="1475053" y="2500306"/>
              <a:ext cx="43206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Е</a:t>
              </a:r>
            </a:p>
          </p:txBody>
        </p:sp>
        <p:sp>
          <p:nvSpPr>
            <p:cNvPr id="6299" name="TextBox 177"/>
            <p:cNvSpPr txBox="1">
              <a:spLocks noChangeArrowheads="1"/>
            </p:cNvSpPr>
            <p:nvPr/>
          </p:nvSpPr>
          <p:spPr bwMode="auto">
            <a:xfrm>
              <a:off x="1500166" y="2928934"/>
              <a:ext cx="43206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Т</a:t>
              </a:r>
            </a:p>
          </p:txBody>
        </p:sp>
        <p:sp>
          <p:nvSpPr>
            <p:cNvPr id="6300" name="TextBox 181"/>
            <p:cNvSpPr txBox="1">
              <a:spLocks noChangeArrowheads="1"/>
            </p:cNvSpPr>
            <p:nvPr/>
          </p:nvSpPr>
          <p:spPr bwMode="auto">
            <a:xfrm>
              <a:off x="1500166" y="3357562"/>
              <a:ext cx="43206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Р</a:t>
              </a:r>
            </a:p>
          </p:txBody>
        </p:sp>
        <p:sp>
          <p:nvSpPr>
            <p:cNvPr id="6301" name="TextBox 177"/>
            <p:cNvSpPr txBox="1">
              <a:spLocks noChangeArrowheads="1"/>
            </p:cNvSpPr>
            <p:nvPr/>
          </p:nvSpPr>
          <p:spPr bwMode="auto">
            <a:xfrm>
              <a:off x="1475053" y="3789363"/>
              <a:ext cx="43206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О</a:t>
              </a:r>
            </a:p>
          </p:txBody>
        </p:sp>
      </p:grpSp>
      <p:grpSp>
        <p:nvGrpSpPr>
          <p:cNvPr id="8196" name="Группа 316"/>
          <p:cNvGrpSpPr>
            <a:grpSpLocks/>
          </p:cNvGrpSpPr>
          <p:nvPr/>
        </p:nvGrpSpPr>
        <p:grpSpPr bwMode="auto">
          <a:xfrm>
            <a:off x="642938" y="5072063"/>
            <a:ext cx="2146300" cy="495300"/>
            <a:chOff x="5643570" y="180955"/>
            <a:chExt cx="2146539" cy="495298"/>
          </a:xfrm>
        </p:grpSpPr>
        <p:sp>
          <p:nvSpPr>
            <p:cNvPr id="27" name="TextBox 198"/>
            <p:cNvSpPr txBox="1">
              <a:spLocks noChangeArrowheads="1"/>
            </p:cNvSpPr>
            <p:nvPr/>
          </p:nvSpPr>
          <p:spPr bwMode="auto">
            <a:xfrm>
              <a:off x="5643570" y="214290"/>
              <a:ext cx="43202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В</a:t>
              </a:r>
            </a:p>
          </p:txBody>
        </p:sp>
        <p:sp>
          <p:nvSpPr>
            <p:cNvPr id="28" name="TextBox 204"/>
            <p:cNvSpPr txBox="1">
              <a:spLocks noChangeArrowheads="1"/>
            </p:cNvSpPr>
            <p:nvPr/>
          </p:nvSpPr>
          <p:spPr bwMode="auto">
            <a:xfrm>
              <a:off x="6500826" y="214290"/>
              <a:ext cx="43202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Т</a:t>
              </a:r>
            </a:p>
          </p:txBody>
        </p:sp>
        <p:sp>
          <p:nvSpPr>
            <p:cNvPr id="29" name="TextBox 204"/>
            <p:cNvSpPr txBox="1">
              <a:spLocks noChangeArrowheads="1"/>
            </p:cNvSpPr>
            <p:nvPr/>
          </p:nvSpPr>
          <p:spPr bwMode="auto">
            <a:xfrm>
              <a:off x="6072198" y="214290"/>
              <a:ext cx="43202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Е</a:t>
              </a:r>
            </a:p>
          </p:txBody>
        </p:sp>
        <p:sp>
          <p:nvSpPr>
            <p:cNvPr id="6295" name="TextBox 204"/>
            <p:cNvSpPr txBox="1">
              <a:spLocks noChangeArrowheads="1"/>
            </p:cNvSpPr>
            <p:nvPr/>
          </p:nvSpPr>
          <p:spPr bwMode="auto">
            <a:xfrm>
              <a:off x="7358082" y="180955"/>
              <a:ext cx="43202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Р</a:t>
              </a:r>
            </a:p>
          </p:txBody>
        </p:sp>
        <p:sp>
          <p:nvSpPr>
            <p:cNvPr id="6296" name="TextBox 204"/>
            <p:cNvSpPr txBox="1">
              <a:spLocks noChangeArrowheads="1"/>
            </p:cNvSpPr>
            <p:nvPr/>
          </p:nvSpPr>
          <p:spPr bwMode="auto">
            <a:xfrm>
              <a:off x="6929454" y="214290"/>
              <a:ext cx="43202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Е</a:t>
              </a:r>
            </a:p>
          </p:txBody>
        </p:sp>
      </p:grpSp>
      <p:pic>
        <p:nvPicPr>
          <p:cNvPr id="6429" name="Picture 285" descr="http://mignews.com.ua/files/pictures/201108/1312274526899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20272" y="5143500"/>
            <a:ext cx="17922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9" name="TextBox 348"/>
          <p:cNvSpPr txBox="1">
            <a:spLocks noChangeArrowheads="1"/>
          </p:cNvSpPr>
          <p:nvPr/>
        </p:nvSpPr>
        <p:spPr bwMode="auto">
          <a:xfrm>
            <a:off x="3143250" y="2143125"/>
            <a:ext cx="500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14</a:t>
            </a:r>
          </a:p>
        </p:txBody>
      </p:sp>
      <p:pic>
        <p:nvPicPr>
          <p:cNvPr id="6431" name="Picture 287" descr="http://stat21.privet.ru/lr/0c12b84e1db3f5feedf34d87eab69c8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72200" y="5157192"/>
            <a:ext cx="25717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8" name="Группа 365"/>
          <p:cNvGrpSpPr>
            <a:grpSpLocks/>
          </p:cNvGrpSpPr>
          <p:nvPr/>
        </p:nvGrpSpPr>
        <p:grpSpPr bwMode="auto">
          <a:xfrm>
            <a:off x="3203575" y="2500313"/>
            <a:ext cx="511175" cy="2176462"/>
            <a:chOff x="3203311" y="2500306"/>
            <a:chExt cx="511433" cy="2176474"/>
          </a:xfrm>
        </p:grpSpPr>
        <p:sp>
          <p:nvSpPr>
            <p:cNvPr id="6287" name="TextBox 177"/>
            <p:cNvSpPr txBox="1">
              <a:spLocks noChangeArrowheads="1"/>
            </p:cNvSpPr>
            <p:nvPr/>
          </p:nvSpPr>
          <p:spPr bwMode="auto">
            <a:xfrm>
              <a:off x="3282679" y="2500306"/>
              <a:ext cx="43206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Г</a:t>
              </a:r>
            </a:p>
          </p:txBody>
        </p:sp>
        <p:sp>
          <p:nvSpPr>
            <p:cNvPr id="6288" name="TextBox 177"/>
            <p:cNvSpPr txBox="1">
              <a:spLocks noChangeArrowheads="1"/>
            </p:cNvSpPr>
            <p:nvPr/>
          </p:nvSpPr>
          <p:spPr bwMode="auto">
            <a:xfrm>
              <a:off x="3282679" y="3357562"/>
              <a:ext cx="43206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Р</a:t>
              </a:r>
            </a:p>
          </p:txBody>
        </p:sp>
        <p:sp>
          <p:nvSpPr>
            <p:cNvPr id="30" name="TextBox 181"/>
            <p:cNvSpPr txBox="1">
              <a:spLocks noChangeArrowheads="1"/>
            </p:cNvSpPr>
            <p:nvPr/>
          </p:nvSpPr>
          <p:spPr bwMode="auto">
            <a:xfrm>
              <a:off x="3214678" y="4214818"/>
              <a:ext cx="43206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Х</a:t>
              </a:r>
            </a:p>
          </p:txBody>
        </p:sp>
        <p:sp>
          <p:nvSpPr>
            <p:cNvPr id="31" name="TextBox 181"/>
            <p:cNvSpPr txBox="1">
              <a:spLocks noChangeArrowheads="1"/>
            </p:cNvSpPr>
            <p:nvPr/>
          </p:nvSpPr>
          <p:spPr bwMode="auto">
            <a:xfrm>
              <a:off x="3214678" y="2928934"/>
              <a:ext cx="43206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О</a:t>
              </a:r>
            </a:p>
          </p:txBody>
        </p:sp>
        <p:sp>
          <p:nvSpPr>
            <p:cNvPr id="34" name="TextBox 181"/>
            <p:cNvSpPr txBox="1">
              <a:spLocks noChangeArrowheads="1"/>
            </p:cNvSpPr>
            <p:nvPr/>
          </p:nvSpPr>
          <p:spPr bwMode="auto">
            <a:xfrm>
              <a:off x="3203311" y="3789363"/>
              <a:ext cx="43206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О</a:t>
              </a:r>
            </a:p>
          </p:txBody>
        </p:sp>
      </p:grpSp>
      <p:sp>
        <p:nvSpPr>
          <p:cNvPr id="367" name="Прямоугольник 366"/>
          <p:cNvSpPr/>
          <p:nvPr/>
        </p:nvSpPr>
        <p:spPr>
          <a:xfrm>
            <a:off x="-428625" y="285750"/>
            <a:ext cx="5500688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На жарком солнышке подсох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И рвётся из стручков … .</a:t>
            </a:r>
          </a:p>
        </p:txBody>
      </p:sp>
      <p:sp>
        <p:nvSpPr>
          <p:cNvPr id="334" name="TextBox 333"/>
          <p:cNvSpPr txBox="1">
            <a:spLocks noChangeArrowheads="1"/>
          </p:cNvSpPr>
          <p:nvPr/>
        </p:nvSpPr>
        <p:spPr bwMode="auto">
          <a:xfrm>
            <a:off x="4000500" y="2143125"/>
            <a:ext cx="500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15</a:t>
            </a:r>
          </a:p>
        </p:txBody>
      </p:sp>
      <p:sp>
        <p:nvSpPr>
          <p:cNvPr id="335" name="Прямоугольник 334"/>
          <p:cNvSpPr/>
          <p:nvPr/>
        </p:nvSpPr>
        <p:spPr>
          <a:xfrm>
            <a:off x="-642938" y="142875"/>
            <a:ext cx="5214938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Красный нос в землю врос,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А зелёный хвост снаружи,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Нам зелёный хвост не нужен,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Нужен только красный нос.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8200" name="Группа 346"/>
          <p:cNvGrpSpPr>
            <a:grpSpLocks/>
          </p:cNvGrpSpPr>
          <p:nvPr/>
        </p:nvGrpSpPr>
        <p:grpSpPr bwMode="auto">
          <a:xfrm>
            <a:off x="4068763" y="2500313"/>
            <a:ext cx="503237" cy="3033712"/>
            <a:chOff x="4068725" y="2500306"/>
            <a:chExt cx="503275" cy="3033729"/>
          </a:xfrm>
        </p:grpSpPr>
        <p:sp>
          <p:nvSpPr>
            <p:cNvPr id="6280" name="TextBox 178"/>
            <p:cNvSpPr txBox="1">
              <a:spLocks noChangeArrowheads="1"/>
            </p:cNvSpPr>
            <p:nvPr/>
          </p:nvSpPr>
          <p:spPr bwMode="auto">
            <a:xfrm>
              <a:off x="4068725" y="2500306"/>
              <a:ext cx="431837" cy="46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М</a:t>
              </a:r>
            </a:p>
          </p:txBody>
        </p:sp>
        <p:sp>
          <p:nvSpPr>
            <p:cNvPr id="6281" name="TextBox 178"/>
            <p:cNvSpPr txBox="1">
              <a:spLocks noChangeArrowheads="1"/>
            </p:cNvSpPr>
            <p:nvPr/>
          </p:nvSpPr>
          <p:spPr bwMode="auto">
            <a:xfrm>
              <a:off x="4071934" y="2928934"/>
              <a:ext cx="431837" cy="46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О</a:t>
              </a:r>
            </a:p>
          </p:txBody>
        </p:sp>
        <p:sp>
          <p:nvSpPr>
            <p:cNvPr id="6282" name="TextBox 178"/>
            <p:cNvSpPr txBox="1">
              <a:spLocks noChangeArrowheads="1"/>
            </p:cNvSpPr>
            <p:nvPr/>
          </p:nvSpPr>
          <p:spPr bwMode="auto">
            <a:xfrm>
              <a:off x="4140163" y="3357562"/>
              <a:ext cx="431837" cy="46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Р</a:t>
              </a:r>
            </a:p>
          </p:txBody>
        </p:sp>
        <p:sp>
          <p:nvSpPr>
            <p:cNvPr id="6283" name="TextBox 178"/>
            <p:cNvSpPr txBox="1">
              <a:spLocks noChangeArrowheads="1"/>
            </p:cNvSpPr>
            <p:nvPr/>
          </p:nvSpPr>
          <p:spPr bwMode="auto">
            <a:xfrm>
              <a:off x="4140163" y="3786190"/>
              <a:ext cx="431837" cy="46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К</a:t>
              </a:r>
            </a:p>
          </p:txBody>
        </p:sp>
        <p:sp>
          <p:nvSpPr>
            <p:cNvPr id="6284" name="TextBox 178"/>
            <p:cNvSpPr txBox="1">
              <a:spLocks noChangeArrowheads="1"/>
            </p:cNvSpPr>
            <p:nvPr/>
          </p:nvSpPr>
          <p:spPr bwMode="auto">
            <a:xfrm>
              <a:off x="4068725" y="4214818"/>
              <a:ext cx="431837" cy="46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О</a:t>
              </a:r>
            </a:p>
          </p:txBody>
        </p:sp>
        <p:sp>
          <p:nvSpPr>
            <p:cNvPr id="6285" name="TextBox 178"/>
            <p:cNvSpPr txBox="1">
              <a:spLocks noChangeArrowheads="1"/>
            </p:cNvSpPr>
            <p:nvPr/>
          </p:nvSpPr>
          <p:spPr bwMode="auto">
            <a:xfrm>
              <a:off x="4140163" y="4643446"/>
              <a:ext cx="431837" cy="46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В</a:t>
              </a:r>
            </a:p>
          </p:txBody>
        </p:sp>
        <p:sp>
          <p:nvSpPr>
            <p:cNvPr id="6286" name="TextBox 178"/>
            <p:cNvSpPr txBox="1">
              <a:spLocks noChangeArrowheads="1"/>
            </p:cNvSpPr>
            <p:nvPr/>
          </p:nvSpPr>
          <p:spPr bwMode="auto">
            <a:xfrm>
              <a:off x="4140163" y="5072074"/>
              <a:ext cx="431837" cy="46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Ь</a:t>
              </a:r>
            </a:p>
          </p:txBody>
        </p:sp>
      </p:grpSp>
      <p:pic>
        <p:nvPicPr>
          <p:cNvPr id="6442" name="Picture 298" descr="http://lifeglobe.net/media/entry/423/morkovka_02_3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32240" y="5181600"/>
            <a:ext cx="23241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" name="TextBox 347"/>
          <p:cNvSpPr txBox="1">
            <a:spLocks noChangeArrowheads="1"/>
          </p:cNvSpPr>
          <p:nvPr/>
        </p:nvSpPr>
        <p:spPr bwMode="auto">
          <a:xfrm>
            <a:off x="4857750" y="2143125"/>
            <a:ext cx="500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16</a:t>
            </a:r>
          </a:p>
        </p:txBody>
      </p:sp>
      <p:sp>
        <p:nvSpPr>
          <p:cNvPr id="350" name="Прямоугольник 349"/>
          <p:cNvSpPr/>
          <p:nvPr/>
        </p:nvSpPr>
        <p:spPr>
          <a:xfrm>
            <a:off x="-280616" y="142875"/>
            <a:ext cx="5500688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Не ботинки, не сапожки,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Но их тоже носят ножки.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В них мы бегаем зимой: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Утром – в школу, днём – домой.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444" name="Picture 300" descr="http://www.tv2.tomsk.ru/sites/www.tv2.tomsk.ru/files/e60058b42d72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20272" y="5143500"/>
            <a:ext cx="18589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02" name="Группа 370"/>
          <p:cNvGrpSpPr>
            <a:grpSpLocks/>
          </p:cNvGrpSpPr>
          <p:nvPr/>
        </p:nvGrpSpPr>
        <p:grpSpPr bwMode="auto">
          <a:xfrm>
            <a:off x="4929188" y="2500313"/>
            <a:ext cx="431800" cy="3033712"/>
            <a:chOff x="4929190" y="2500306"/>
            <a:chExt cx="431837" cy="3033729"/>
          </a:xfrm>
        </p:grpSpPr>
        <p:sp>
          <p:nvSpPr>
            <p:cNvPr id="6273" name="TextBox 178"/>
            <p:cNvSpPr txBox="1">
              <a:spLocks noChangeArrowheads="1"/>
            </p:cNvSpPr>
            <p:nvPr/>
          </p:nvSpPr>
          <p:spPr bwMode="auto">
            <a:xfrm>
              <a:off x="4929190" y="2500306"/>
              <a:ext cx="431837" cy="46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В</a:t>
              </a:r>
            </a:p>
          </p:txBody>
        </p:sp>
        <p:sp>
          <p:nvSpPr>
            <p:cNvPr id="6274" name="TextBox 178"/>
            <p:cNvSpPr txBox="1">
              <a:spLocks noChangeArrowheads="1"/>
            </p:cNvSpPr>
            <p:nvPr/>
          </p:nvSpPr>
          <p:spPr bwMode="auto">
            <a:xfrm>
              <a:off x="4929190" y="3357562"/>
              <a:ext cx="431837" cy="46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Л</a:t>
              </a:r>
            </a:p>
          </p:txBody>
        </p:sp>
        <p:sp>
          <p:nvSpPr>
            <p:cNvPr id="6275" name="TextBox 178"/>
            <p:cNvSpPr txBox="1">
              <a:spLocks noChangeArrowheads="1"/>
            </p:cNvSpPr>
            <p:nvPr/>
          </p:nvSpPr>
          <p:spPr bwMode="auto">
            <a:xfrm>
              <a:off x="4929190" y="2928934"/>
              <a:ext cx="431837" cy="46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А</a:t>
              </a:r>
            </a:p>
          </p:txBody>
        </p:sp>
        <p:sp>
          <p:nvSpPr>
            <p:cNvPr id="6276" name="TextBox 178"/>
            <p:cNvSpPr txBox="1">
              <a:spLocks noChangeArrowheads="1"/>
            </p:cNvSpPr>
            <p:nvPr/>
          </p:nvSpPr>
          <p:spPr bwMode="auto">
            <a:xfrm>
              <a:off x="4929190" y="3786190"/>
              <a:ext cx="431837" cy="46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Е</a:t>
              </a:r>
            </a:p>
          </p:txBody>
        </p:sp>
        <p:sp>
          <p:nvSpPr>
            <p:cNvPr id="6277" name="TextBox 178"/>
            <p:cNvSpPr txBox="1">
              <a:spLocks noChangeArrowheads="1"/>
            </p:cNvSpPr>
            <p:nvPr/>
          </p:nvSpPr>
          <p:spPr bwMode="auto">
            <a:xfrm>
              <a:off x="4929190" y="4181485"/>
              <a:ext cx="431837" cy="46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Н</a:t>
              </a:r>
            </a:p>
          </p:txBody>
        </p:sp>
        <p:sp>
          <p:nvSpPr>
            <p:cNvPr id="6278" name="TextBox 178"/>
            <p:cNvSpPr txBox="1">
              <a:spLocks noChangeArrowheads="1"/>
            </p:cNvSpPr>
            <p:nvPr/>
          </p:nvSpPr>
          <p:spPr bwMode="auto">
            <a:xfrm>
              <a:off x="4929190" y="4643446"/>
              <a:ext cx="431837" cy="46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К</a:t>
              </a:r>
            </a:p>
          </p:txBody>
        </p:sp>
        <p:sp>
          <p:nvSpPr>
            <p:cNvPr id="6279" name="TextBox 178"/>
            <p:cNvSpPr txBox="1">
              <a:spLocks noChangeArrowheads="1"/>
            </p:cNvSpPr>
            <p:nvPr/>
          </p:nvSpPr>
          <p:spPr bwMode="auto">
            <a:xfrm>
              <a:off x="4929190" y="5072074"/>
              <a:ext cx="431837" cy="46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И</a:t>
              </a:r>
            </a:p>
          </p:txBody>
        </p:sp>
      </p:grpSp>
      <p:sp>
        <p:nvSpPr>
          <p:cNvPr id="372" name="TextBox 371"/>
          <p:cNvSpPr txBox="1">
            <a:spLocks noChangeArrowheads="1"/>
          </p:cNvSpPr>
          <p:nvPr/>
        </p:nvSpPr>
        <p:spPr bwMode="auto">
          <a:xfrm>
            <a:off x="2286000" y="3429000"/>
            <a:ext cx="500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17</a:t>
            </a:r>
          </a:p>
        </p:txBody>
      </p:sp>
      <p:sp>
        <p:nvSpPr>
          <p:cNvPr id="373" name="Прямоугольник 372"/>
          <p:cNvSpPr/>
          <p:nvPr/>
        </p:nvSpPr>
        <p:spPr>
          <a:xfrm>
            <a:off x="-571500" y="428625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Без окон, без дверей, 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Полна горница людей.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446" name="Picture 302" descr="http://media.nowpublic.net/images/b9/d/b9d4f2391828714633424a54363913d1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372200" y="5085184"/>
            <a:ext cx="257175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03" name="Группа 379"/>
          <p:cNvGrpSpPr>
            <a:grpSpLocks/>
          </p:cNvGrpSpPr>
          <p:nvPr/>
        </p:nvGrpSpPr>
        <p:grpSpPr bwMode="auto">
          <a:xfrm>
            <a:off x="2354263" y="3786188"/>
            <a:ext cx="503237" cy="2605087"/>
            <a:chOff x="2354213" y="3786190"/>
            <a:chExt cx="503275" cy="2605101"/>
          </a:xfrm>
        </p:grpSpPr>
        <p:sp>
          <p:nvSpPr>
            <p:cNvPr id="6267" name="TextBox 178"/>
            <p:cNvSpPr txBox="1">
              <a:spLocks noChangeArrowheads="1"/>
            </p:cNvSpPr>
            <p:nvPr/>
          </p:nvSpPr>
          <p:spPr bwMode="auto">
            <a:xfrm>
              <a:off x="2357422" y="3786190"/>
              <a:ext cx="431837" cy="46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О</a:t>
              </a:r>
            </a:p>
          </p:txBody>
        </p:sp>
        <p:sp>
          <p:nvSpPr>
            <p:cNvPr id="6268" name="TextBox 178"/>
            <p:cNvSpPr txBox="1">
              <a:spLocks noChangeArrowheads="1"/>
            </p:cNvSpPr>
            <p:nvPr/>
          </p:nvSpPr>
          <p:spPr bwMode="auto">
            <a:xfrm>
              <a:off x="2425651" y="4214818"/>
              <a:ext cx="431837" cy="46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Г</a:t>
              </a:r>
            </a:p>
          </p:txBody>
        </p:sp>
        <p:sp>
          <p:nvSpPr>
            <p:cNvPr id="6269" name="TextBox 178"/>
            <p:cNvSpPr txBox="1">
              <a:spLocks noChangeArrowheads="1"/>
            </p:cNvSpPr>
            <p:nvPr/>
          </p:nvSpPr>
          <p:spPr bwMode="auto">
            <a:xfrm>
              <a:off x="2357422" y="4643446"/>
              <a:ext cx="431837" cy="46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У</a:t>
              </a:r>
            </a:p>
          </p:txBody>
        </p:sp>
        <p:sp>
          <p:nvSpPr>
            <p:cNvPr id="6270" name="TextBox 178"/>
            <p:cNvSpPr txBox="1">
              <a:spLocks noChangeArrowheads="1"/>
            </p:cNvSpPr>
            <p:nvPr/>
          </p:nvSpPr>
          <p:spPr bwMode="auto">
            <a:xfrm>
              <a:off x="2357422" y="5072074"/>
              <a:ext cx="431837" cy="46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Р</a:t>
              </a:r>
            </a:p>
          </p:txBody>
        </p:sp>
        <p:sp>
          <p:nvSpPr>
            <p:cNvPr id="6271" name="TextBox 178"/>
            <p:cNvSpPr txBox="1">
              <a:spLocks noChangeArrowheads="1"/>
            </p:cNvSpPr>
            <p:nvPr/>
          </p:nvSpPr>
          <p:spPr bwMode="auto">
            <a:xfrm>
              <a:off x="2354213" y="5538807"/>
              <a:ext cx="431837" cy="46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Е</a:t>
              </a:r>
            </a:p>
          </p:txBody>
        </p:sp>
        <p:sp>
          <p:nvSpPr>
            <p:cNvPr id="6272" name="TextBox 178"/>
            <p:cNvSpPr txBox="1">
              <a:spLocks noChangeArrowheads="1"/>
            </p:cNvSpPr>
            <p:nvPr/>
          </p:nvSpPr>
          <p:spPr bwMode="auto">
            <a:xfrm>
              <a:off x="2357422" y="5929330"/>
              <a:ext cx="431837" cy="46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Ц</a:t>
              </a:r>
            </a:p>
          </p:txBody>
        </p:sp>
      </p:grpSp>
      <p:sp>
        <p:nvSpPr>
          <p:cNvPr id="381" name="TextBox 380"/>
          <p:cNvSpPr txBox="1">
            <a:spLocks noChangeArrowheads="1"/>
          </p:cNvSpPr>
          <p:nvPr/>
        </p:nvSpPr>
        <p:spPr bwMode="auto">
          <a:xfrm>
            <a:off x="5715000" y="3429000"/>
            <a:ext cx="500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18</a:t>
            </a:r>
          </a:p>
        </p:txBody>
      </p:sp>
      <p:sp>
        <p:nvSpPr>
          <p:cNvPr id="382" name="Прямоугольник 381"/>
          <p:cNvSpPr/>
          <p:nvPr/>
        </p:nvSpPr>
        <p:spPr>
          <a:xfrm>
            <a:off x="-285750" y="214313"/>
            <a:ext cx="542925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     Окраской сероватая,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Повадкой вороватая,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Крикунья хрипловатая – 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Известная персона.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Это … 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448" name="Picture 304" descr="http://img1.liveinternet.ru/images/attach/c/5/88/582/88582309_Pereslat_Koste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300192" y="5167313"/>
            <a:ext cx="2338387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04" name="Группа 388"/>
          <p:cNvGrpSpPr>
            <a:grpSpLocks/>
          </p:cNvGrpSpPr>
          <p:nvPr/>
        </p:nvGrpSpPr>
        <p:grpSpPr bwMode="auto">
          <a:xfrm>
            <a:off x="5786438" y="3786188"/>
            <a:ext cx="431800" cy="2605087"/>
            <a:chOff x="5786446" y="3786190"/>
            <a:chExt cx="431837" cy="2605101"/>
          </a:xfrm>
        </p:grpSpPr>
        <p:sp>
          <p:nvSpPr>
            <p:cNvPr id="6261" name="TextBox 178"/>
            <p:cNvSpPr txBox="1">
              <a:spLocks noChangeArrowheads="1"/>
            </p:cNvSpPr>
            <p:nvPr/>
          </p:nvSpPr>
          <p:spPr bwMode="auto">
            <a:xfrm>
              <a:off x="5786446" y="3786190"/>
              <a:ext cx="431837" cy="46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В</a:t>
              </a:r>
            </a:p>
          </p:txBody>
        </p:sp>
        <p:sp>
          <p:nvSpPr>
            <p:cNvPr id="6262" name="TextBox 178"/>
            <p:cNvSpPr txBox="1">
              <a:spLocks noChangeArrowheads="1"/>
            </p:cNvSpPr>
            <p:nvPr/>
          </p:nvSpPr>
          <p:spPr bwMode="auto">
            <a:xfrm>
              <a:off x="5786446" y="4181485"/>
              <a:ext cx="431837" cy="46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О</a:t>
              </a:r>
            </a:p>
          </p:txBody>
        </p:sp>
        <p:sp>
          <p:nvSpPr>
            <p:cNvPr id="6263" name="TextBox 178"/>
            <p:cNvSpPr txBox="1">
              <a:spLocks noChangeArrowheads="1"/>
            </p:cNvSpPr>
            <p:nvPr/>
          </p:nvSpPr>
          <p:spPr bwMode="auto">
            <a:xfrm>
              <a:off x="5786446" y="4643446"/>
              <a:ext cx="431837" cy="46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Р</a:t>
              </a:r>
            </a:p>
          </p:txBody>
        </p:sp>
        <p:sp>
          <p:nvSpPr>
            <p:cNvPr id="6264" name="TextBox 178"/>
            <p:cNvSpPr txBox="1">
              <a:spLocks noChangeArrowheads="1"/>
            </p:cNvSpPr>
            <p:nvPr/>
          </p:nvSpPr>
          <p:spPr bwMode="auto">
            <a:xfrm>
              <a:off x="5786446" y="5038741"/>
              <a:ext cx="431837" cy="46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О</a:t>
              </a:r>
            </a:p>
          </p:txBody>
        </p:sp>
        <p:sp>
          <p:nvSpPr>
            <p:cNvPr id="6265" name="TextBox 178"/>
            <p:cNvSpPr txBox="1">
              <a:spLocks noChangeArrowheads="1"/>
            </p:cNvSpPr>
            <p:nvPr/>
          </p:nvSpPr>
          <p:spPr bwMode="auto">
            <a:xfrm>
              <a:off x="5786446" y="5500702"/>
              <a:ext cx="431837" cy="46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Н</a:t>
              </a:r>
            </a:p>
          </p:txBody>
        </p:sp>
        <p:sp>
          <p:nvSpPr>
            <p:cNvPr id="6266" name="TextBox 178"/>
            <p:cNvSpPr txBox="1">
              <a:spLocks noChangeArrowheads="1"/>
            </p:cNvSpPr>
            <p:nvPr/>
          </p:nvSpPr>
          <p:spPr bwMode="auto">
            <a:xfrm>
              <a:off x="5786446" y="5929330"/>
              <a:ext cx="431837" cy="46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Comic Sans MS" pitchFamily="66" charset="0"/>
                </a:rPr>
                <a:t>А</a:t>
              </a:r>
            </a:p>
          </p:txBody>
        </p:sp>
      </p:grpSp>
      <p:pic>
        <p:nvPicPr>
          <p:cNvPr id="377" name="Рисунок 376" descr="дрофа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766124" y="188640"/>
            <a:ext cx="622300" cy="58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2000"/>
                                        <p:tgtEl>
                                          <p:spTgt spid="6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6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6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2000"/>
                                        <p:tgtEl>
                                          <p:spTgt spid="6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6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6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2000"/>
                                        <p:tgtEl>
                                          <p:spTgt spid="6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6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6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000"/>
                            </p:stCondLst>
                            <p:childTnLst>
                              <p:par>
                                <p:cTn id="17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2000"/>
                                        <p:tgtEl>
                                          <p:spTgt spid="6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6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6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000"/>
                            </p:stCondLst>
                            <p:childTnLst>
                              <p:par>
                                <p:cTn id="20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" dur="2000"/>
                                        <p:tgtEl>
                                          <p:spTgt spid="6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6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6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2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2000"/>
                                        <p:tgtEl>
                                          <p:spTgt spid="6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1000"/>
                                        <p:tgtEl>
                                          <p:spTgt spid="6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5"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6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6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00"/>
                            </p:stCondLst>
                            <p:childTnLst>
                              <p:par>
                                <p:cTn id="2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7" dur="1000"/>
                                        <p:tgtEl>
                                          <p:spTgt spid="6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0"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9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6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6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000"/>
                            </p:stCondLst>
                            <p:childTnLst>
                              <p:par>
                                <p:cTn id="29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000"/>
                            </p:stCondLst>
                            <p:childTnLst>
                              <p:par>
                                <p:cTn id="30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2" dur="1000"/>
                                        <p:tgtEl>
                                          <p:spTgt spid="6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5" dur="2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6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6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00"/>
                            </p:stCondLst>
                            <p:childTnLst>
                              <p:par>
                                <p:cTn id="3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2000"/>
                            </p:stCondLst>
                            <p:childTnLst>
                              <p:par>
                                <p:cTn id="3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7" dur="1000"/>
                                        <p:tgtEl>
                                          <p:spTgt spid="6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0" dur="2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6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6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00"/>
                            </p:stCondLst>
                            <p:childTnLst>
                              <p:par>
                                <p:cTn id="3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2000"/>
                            </p:stCondLst>
                            <p:childTnLst>
                              <p:par>
                                <p:cTn id="35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2" dur="1000"/>
                                        <p:tgtEl>
                                          <p:spTgt spid="6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5" dur="2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9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6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6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2000"/>
                            </p:stCondLst>
                            <p:childTnLst>
                              <p:par>
                                <p:cTn id="37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7" dur="1000"/>
                                        <p:tgtEl>
                                          <p:spTgt spid="6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0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4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2000" fill="hold"/>
                                        <p:tgtEl>
                                          <p:spTgt spid="6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2000" fill="hold"/>
                                        <p:tgtEl>
                                          <p:spTgt spid="6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2000"/>
                            </p:stCondLst>
                            <p:childTnLst>
                              <p:par>
                                <p:cTn id="39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3000"/>
                            </p:stCondLst>
                            <p:childTnLst>
                              <p:par>
                                <p:cTn id="40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2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5" dur="2000"/>
                                        <p:tgtEl>
                                          <p:spTgt spid="6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6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6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000"/>
                            </p:stCondLst>
                            <p:childTnLst>
                              <p:par>
                                <p:cTn id="4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7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0" dur="2000"/>
                                        <p:tgtEl>
                                          <p:spTgt spid="6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2000" fill="hold"/>
                                        <p:tgtEl>
                                          <p:spTgt spid="6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2000" fill="hold"/>
                                        <p:tgtEl>
                                          <p:spTgt spid="6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3000"/>
                            </p:stCondLst>
                            <p:childTnLst>
                              <p:par>
                                <p:cTn id="45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2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5" dur="2000"/>
                                        <p:tgtEl>
                                          <p:spTgt spid="6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</p:childTnLst>
        </p:cTn>
      </p:par>
    </p:tnLst>
    <p:bldLst>
      <p:bldP spid="165" grpId="0"/>
      <p:bldP spid="165" grpId="1"/>
      <p:bldP spid="189" grpId="0"/>
      <p:bldP spid="189" grpId="1"/>
      <p:bldP spid="202" grpId="0"/>
      <p:bldP spid="202" grpId="1"/>
      <p:bldP spid="233" grpId="0"/>
      <p:bldP spid="233" grpId="1"/>
      <p:bldP spid="234" grpId="0"/>
      <p:bldP spid="234" grpId="1"/>
      <p:bldP spid="245" grpId="0"/>
      <p:bldP spid="245" grpId="1"/>
      <p:bldP spid="293" grpId="0"/>
      <p:bldP spid="319" grpId="0"/>
      <p:bldP spid="319" grpId="1"/>
      <p:bldP spid="331" grpId="0"/>
      <p:bldP spid="331" grpId="1"/>
      <p:bldP spid="342" grpId="0"/>
      <p:bldP spid="342" grpId="1"/>
      <p:bldP spid="360" grpId="0"/>
      <p:bldP spid="360" grpId="1"/>
      <p:bldP spid="369" grpId="0"/>
      <p:bldP spid="369" grpId="1"/>
      <p:bldP spid="313" grpId="0"/>
      <p:bldP spid="313" grpId="1"/>
      <p:bldP spid="367" grpId="0"/>
      <p:bldP spid="367" grpId="1"/>
      <p:bldP spid="335" grpId="0"/>
      <p:bldP spid="335" grpId="1"/>
      <p:bldP spid="350" grpId="0"/>
      <p:bldP spid="350" grpId="1"/>
      <p:bldP spid="373" grpId="0"/>
      <p:bldP spid="373" grpId="1"/>
      <p:bldP spid="382" grpId="0"/>
      <p:bldP spid="38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539750" y="-344488"/>
            <a:ext cx="7772400" cy="1470026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ИСТОЧНИКИ:</a:t>
            </a:r>
          </a:p>
        </p:txBody>
      </p:sp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357188" y="2571750"/>
            <a:ext cx="4178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http://tapety-na-pulpit.org.pl</a:t>
            </a:r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196" name="Прямоугольник 5"/>
          <p:cNvSpPr>
            <a:spLocks noChangeArrowheads="1"/>
          </p:cNvSpPr>
          <p:nvPr/>
        </p:nvSpPr>
        <p:spPr bwMode="auto">
          <a:xfrm>
            <a:off x="357188" y="2273300"/>
            <a:ext cx="5429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http://www.scan-interfax.ru/Home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197" name="Прямоугольник 6"/>
          <p:cNvSpPr>
            <a:spLocks noChangeArrowheads="1"/>
          </p:cNvSpPr>
          <p:nvPr/>
        </p:nvSpPr>
        <p:spPr bwMode="auto">
          <a:xfrm>
            <a:off x="357188" y="2000250"/>
            <a:ext cx="8388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http://fotki.yandex.ru/users</a:t>
            </a:r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198" name="Прямоугольник 5"/>
          <p:cNvSpPr>
            <a:spLocks noChangeArrowheads="1"/>
          </p:cNvSpPr>
          <p:nvPr/>
        </p:nvSpPr>
        <p:spPr bwMode="auto">
          <a:xfrm>
            <a:off x="357188" y="3143250"/>
            <a:ext cx="8047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http://ru.wikipedia.org/wiki</a:t>
            </a:r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199" name="Прямоугольник 6"/>
          <p:cNvSpPr>
            <a:spLocks noChangeArrowheads="1"/>
          </p:cNvSpPr>
          <p:nvPr/>
        </p:nvSpPr>
        <p:spPr bwMode="auto">
          <a:xfrm>
            <a:off x="357188" y="3429000"/>
            <a:ext cx="3890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http://www.ua.all.biz/passazhirskij</a:t>
            </a:r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200" name="Прямоугольник 7"/>
          <p:cNvSpPr>
            <a:spLocks noChangeArrowheads="1"/>
          </p:cNvSpPr>
          <p:nvPr/>
        </p:nvSpPr>
        <p:spPr bwMode="auto">
          <a:xfrm>
            <a:off x="357188" y="28575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http://tt-models.spb.ru/wp-content/uploads</a:t>
            </a:r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201" name="Прямоугольник 8"/>
          <p:cNvSpPr>
            <a:spLocks noChangeArrowheads="1"/>
          </p:cNvSpPr>
          <p:nvPr/>
        </p:nvSpPr>
        <p:spPr bwMode="auto">
          <a:xfrm>
            <a:off x="357188" y="42862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http://trojanwiki6.pbworks.com</a:t>
            </a:r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202" name="Прямоугольник 9"/>
          <p:cNvSpPr>
            <a:spLocks noChangeArrowheads="1"/>
          </p:cNvSpPr>
          <p:nvPr/>
        </p:nvSpPr>
        <p:spPr bwMode="auto">
          <a:xfrm>
            <a:off x="4716016" y="2060848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http://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radikal.ua/view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203" name="Прямоугольник 10"/>
          <p:cNvSpPr>
            <a:spLocks noChangeArrowheads="1"/>
          </p:cNvSpPr>
          <p:nvPr/>
        </p:nvSpPr>
        <p:spPr bwMode="auto">
          <a:xfrm>
            <a:off x="357188" y="45720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http://img-fotki.yandex.ru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204" name="Прямоугольник 11"/>
          <p:cNvSpPr>
            <a:spLocks noChangeArrowheads="1"/>
          </p:cNvSpPr>
          <p:nvPr/>
        </p:nvSpPr>
        <p:spPr bwMode="auto">
          <a:xfrm>
            <a:off x="357188" y="37147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http://www.bradas.ua/components/com</a:t>
            </a:r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205" name="Прямоугольник 12"/>
          <p:cNvSpPr>
            <a:spLocks noChangeArrowheads="1"/>
          </p:cNvSpPr>
          <p:nvPr/>
        </p:nvSpPr>
        <p:spPr bwMode="auto">
          <a:xfrm>
            <a:off x="357188" y="17145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http://ic.pics.livejournal.com</a:t>
            </a:r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206" name="Прямоугольник 13"/>
          <p:cNvSpPr>
            <a:spLocks noChangeArrowheads="1"/>
          </p:cNvSpPr>
          <p:nvPr/>
        </p:nvSpPr>
        <p:spPr bwMode="auto">
          <a:xfrm>
            <a:off x="357188" y="40005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http://g2zero.com/uploads/posts</a:t>
            </a:r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207" name="Прямоугольник 14"/>
          <p:cNvSpPr>
            <a:spLocks noChangeArrowheads="1"/>
          </p:cNvSpPr>
          <p:nvPr/>
        </p:nvSpPr>
        <p:spPr bwMode="auto">
          <a:xfrm>
            <a:off x="357188" y="57023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http://mignews.com.ua/files/pictures</a:t>
            </a:r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208" name="Прямоугольник 15"/>
          <p:cNvSpPr>
            <a:spLocks noChangeArrowheads="1"/>
          </p:cNvSpPr>
          <p:nvPr/>
        </p:nvSpPr>
        <p:spPr bwMode="auto">
          <a:xfrm>
            <a:off x="4788024" y="2420888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http://stat21.privet.ru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209" name="Прямоугольник 16"/>
          <p:cNvSpPr>
            <a:spLocks noChangeArrowheads="1"/>
          </p:cNvSpPr>
          <p:nvPr/>
        </p:nvSpPr>
        <p:spPr bwMode="auto">
          <a:xfrm>
            <a:off x="357188" y="54165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http://lifeglobe.net/media/entry</a:t>
            </a:r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210" name="Прямоугольник 17"/>
          <p:cNvSpPr>
            <a:spLocks noChangeArrowheads="1"/>
          </p:cNvSpPr>
          <p:nvPr/>
        </p:nvSpPr>
        <p:spPr bwMode="auto">
          <a:xfrm>
            <a:off x="357188" y="48450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http://www.tv2.tomsk.ru/sites/www.tv2.</a:t>
            </a:r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211" name="Прямоугольник 18"/>
          <p:cNvSpPr>
            <a:spLocks noChangeArrowheads="1"/>
          </p:cNvSpPr>
          <p:nvPr/>
        </p:nvSpPr>
        <p:spPr bwMode="auto">
          <a:xfrm>
            <a:off x="360040" y="5157192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http://img1.liveinternet.ru/images/attach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620688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542804"/>
                </a:solidFill>
              </a:rPr>
              <a:t>   </a:t>
            </a:r>
            <a:r>
              <a:rPr lang="ru-RU" dirty="0" err="1" smtClean="0">
                <a:solidFill>
                  <a:srgbClr val="542804"/>
                </a:solidFill>
              </a:rPr>
              <a:t>Рамзаева</a:t>
            </a:r>
            <a:r>
              <a:rPr lang="ru-RU" dirty="0" smtClean="0">
                <a:solidFill>
                  <a:srgbClr val="542804"/>
                </a:solidFill>
              </a:rPr>
              <a:t> Т.Г. Русский язык. 3 класс. В 2 ч. Ч.1:учеб. – </a:t>
            </a:r>
            <a:r>
              <a:rPr lang="ru-RU" dirty="0" err="1" smtClean="0">
                <a:solidFill>
                  <a:srgbClr val="542804"/>
                </a:solidFill>
              </a:rPr>
              <a:t>М.:Дрофа</a:t>
            </a:r>
            <a:r>
              <a:rPr lang="ru-RU" dirty="0" smtClean="0">
                <a:solidFill>
                  <a:srgbClr val="542804"/>
                </a:solidFill>
              </a:rPr>
              <a:t>, 2009</a:t>
            </a:r>
            <a:endParaRPr lang="ru-RU" dirty="0">
              <a:solidFill>
                <a:srgbClr val="54280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90872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542804"/>
                </a:solidFill>
              </a:rPr>
              <a:t>Касаткина Н.А. Занимательные материалы к урокам обучения грамоте и русского языка в начальной школе – Волгоград: Учитель, 2003</a:t>
            </a:r>
            <a:endParaRPr lang="ru-RU" dirty="0">
              <a:solidFill>
                <a:srgbClr val="542804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80520" y="1700808"/>
            <a:ext cx="486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http://www.drofa.ru/for-users/parents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1017</Words>
  <Application>Microsoft Office PowerPoint</Application>
  <PresentationFormat>Экран (4:3)</PresentationFormat>
  <Paragraphs>285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Comic Sans MS</vt:lpstr>
      <vt:lpstr>Тема Office</vt:lpstr>
      <vt:lpstr>Интерактивный кроссворд</vt:lpstr>
      <vt:lpstr>Слайд 2</vt:lpstr>
      <vt:lpstr>Слайд 3</vt:lpstr>
      <vt:lpstr>Слайд 4</vt:lpstr>
      <vt:lpstr>ИСТОЧНИКИ: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Кобра</dc:creator>
  <cp:lastModifiedBy>Кобра</cp:lastModifiedBy>
  <cp:revision>70</cp:revision>
  <dcterms:created xsi:type="dcterms:W3CDTF">2012-11-05T13:26:43Z</dcterms:created>
  <dcterms:modified xsi:type="dcterms:W3CDTF">2012-12-14T16:49:42Z</dcterms:modified>
</cp:coreProperties>
</file>